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1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6" r:id="rId23"/>
    <p:sldId id="293" r:id="rId24"/>
    <p:sldId id="283" r:id="rId25"/>
    <p:sldId id="284" r:id="rId26"/>
    <p:sldId id="285" r:id="rId27"/>
    <p:sldId id="292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D64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9D5E0-8561-4DE9-8C46-C2AD8E1FDFE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CA492A2-659D-46F9-AA3C-A1EA4F97D095}">
      <dgm:prSet phldrT="[besedilo]" custT="1"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sl-SI" sz="2500" b="1" dirty="0" smtClean="0">
              <a:solidFill>
                <a:schemeClr val="tx1"/>
              </a:solidFill>
              <a:latin typeface="Sitka Text" panose="02000505000000020004" pitchFamily="2" charset="0"/>
            </a:rPr>
            <a:t>PRVO</a:t>
          </a:r>
        </a:p>
        <a:p>
          <a:pPr algn="ctr"/>
          <a:r>
            <a:rPr lang="sl-SI" sz="2500" b="1" dirty="0" smtClean="0">
              <a:solidFill>
                <a:schemeClr val="tx1"/>
              </a:solidFill>
              <a:latin typeface="Sitka Text" panose="02000505000000020004" pitchFamily="2" charset="0"/>
            </a:rPr>
            <a:t>VSTAJANJE</a:t>
          </a:r>
        </a:p>
        <a:p>
          <a:pPr algn="ctr"/>
          <a:r>
            <a:rPr lang="sl-SI" sz="2500" b="1" dirty="0" smtClean="0">
              <a:solidFill>
                <a:schemeClr val="tx1"/>
              </a:solidFill>
              <a:latin typeface="Sitka Text" panose="02000505000000020004" pitchFamily="2" charset="0"/>
            </a:rPr>
            <a:t>PO PORODU</a:t>
          </a:r>
          <a:endParaRPr lang="sl-SI" sz="2500" dirty="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442CF1C6-AAF6-4525-80F1-F1353BE98AB2}" type="parTrans" cxnId="{A53C1EEB-0070-40CB-8A52-FD0FF5F9DCF6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911359BF-75B5-4C35-8375-C4F3093EDF50}" type="sibTrans" cxnId="{A53C1EEB-0070-40CB-8A52-FD0FF5F9DCF6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5879388D-30CD-46C2-9473-D74C5211F6BD}">
      <dgm:prSet phldrT="[besedilo]" custT="1"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sl-SI" sz="2500" dirty="0" smtClean="0">
              <a:solidFill>
                <a:schemeClr val="tx1"/>
              </a:solidFill>
              <a:latin typeface="Sitka Text" panose="02000505000000020004" pitchFamily="2" charset="0"/>
            </a:rPr>
            <a:t>Prvo vstajanje je v 8 urah po porodu</a:t>
          </a:r>
          <a:endParaRPr lang="sl-SI" sz="2500" dirty="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EE5AEFE7-071E-45B9-9A0D-AECC7F6D1FEA}" type="parTrans" cxnId="{39ED59CA-DA84-41B7-867E-47A3DE8E39F4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4AACD9CF-88B6-4606-A78A-A56C46A1885D}" type="sibTrans" cxnId="{39ED59CA-DA84-41B7-867E-47A3DE8E39F4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8232E11C-C030-4708-8C65-F9C897CD949E}">
      <dgm:prSet phldrT="[besedilo]" custT="1"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sl-SI" sz="2500" dirty="0" smtClean="0">
              <a:solidFill>
                <a:schemeClr val="tx1"/>
              </a:solidFill>
              <a:latin typeface="Sitka Text" panose="02000505000000020004" pitchFamily="2" charset="0"/>
            </a:rPr>
            <a:t>Spremstvo babice ali medicinske sestre</a:t>
          </a:r>
          <a:endParaRPr lang="sl-SI" sz="2500" dirty="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66AA30FA-F455-434C-BD7E-075A229CDD4E}" type="parTrans" cxnId="{E393690E-D00D-4D73-AC44-0CDDE1680466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0E63993A-B955-4373-93B3-7B11A31B3619}" type="sibTrans" cxnId="{E393690E-D00D-4D73-AC44-0CDDE1680466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ECA69216-7FB6-4A65-A773-816B1FF78642}">
      <dgm:prSet phldrT="[besedilo]" custT="1"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sl-SI" sz="2500" dirty="0" smtClean="0">
              <a:solidFill>
                <a:schemeClr val="tx1"/>
              </a:solidFill>
              <a:latin typeface="Sitka Text" panose="02000505000000020004" pitchFamily="2" charset="0"/>
            </a:rPr>
            <a:t>Občutek vrtoglavice</a:t>
          </a:r>
          <a:endParaRPr lang="sl-SI" sz="2500" dirty="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DD29FA6E-414D-4D8E-89C7-9D87A0EEB4F3}" type="parTrans" cxnId="{00450F89-7F21-4065-94A8-037DF2D0342C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213E8672-D055-432B-A3B3-3AB59D2FFB09}" type="sibTrans" cxnId="{00450F89-7F21-4065-94A8-037DF2D0342C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5B3A2A23-DD53-4DE4-9297-B39F981DCEBD}">
      <dgm:prSet phldrT="[besedilo]" custT="1"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sl-SI" sz="2500" dirty="0" smtClean="0">
              <a:solidFill>
                <a:schemeClr val="tx1"/>
              </a:solidFill>
              <a:latin typeface="Sitka Text" panose="02000505000000020004" pitchFamily="2" charset="0"/>
            </a:rPr>
            <a:t>Kontrola krvavitve</a:t>
          </a:r>
          <a:endParaRPr lang="sl-SI" sz="2500" dirty="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0BB2CE47-7250-4702-A5C4-E3815A42703D}" type="parTrans" cxnId="{55588D05-91F1-4686-920B-0664F4DD736B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C1860BDF-195F-47AD-A970-4D8FB34E4145}" type="sibTrans" cxnId="{55588D05-91F1-4686-920B-0664F4DD736B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5AAB145D-737E-46A8-92D4-F8482C67D40B}">
      <dgm:prSet phldrT="[besedilo]" custT="1"/>
      <dgm:spPr>
        <a:ln w="57150"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sl-SI" sz="2500" dirty="0" smtClean="0">
              <a:solidFill>
                <a:schemeClr val="tx1"/>
              </a:solidFill>
              <a:latin typeface="Sitka Text" panose="02000505000000020004" pitchFamily="2" charset="0"/>
            </a:rPr>
            <a:t>Pomembno je izprazniti mehur</a:t>
          </a:r>
          <a:endParaRPr lang="sl-SI" sz="2500" dirty="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4474F981-6029-4BAB-9CF4-40D1CCA37029}" type="parTrans" cxnId="{C3ECFF14-C098-4837-ACE9-3238155EC2F4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167AABE6-DE6B-44CA-9377-F8061F403152}" type="sibTrans" cxnId="{C3ECFF14-C098-4837-ACE9-3238155EC2F4}">
      <dgm:prSet/>
      <dgm:spPr/>
      <dgm:t>
        <a:bodyPr/>
        <a:lstStyle/>
        <a:p>
          <a:pPr algn="just"/>
          <a:endParaRPr lang="sl-SI" sz="2500">
            <a:solidFill>
              <a:schemeClr val="tx1"/>
            </a:solidFill>
            <a:latin typeface="Sitka Text" panose="02000505000000020004" pitchFamily="2" charset="0"/>
          </a:endParaRPr>
        </a:p>
      </dgm:t>
    </dgm:pt>
    <dgm:pt modelId="{FF757E3F-8BC4-4FB1-81B7-91F4578F8A7E}" type="pres">
      <dgm:prSet presAssocID="{1649D5E0-8561-4DE9-8C46-C2AD8E1FDFE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2EF9CB3D-FB3B-4A91-9AAC-45F3BE4AD3EB}" type="pres">
      <dgm:prSet presAssocID="{7CA492A2-659D-46F9-AA3C-A1EA4F97D095}" presName="thickLine" presStyleLbl="alignNode1" presStyleIdx="0" presStyleCnt="1"/>
      <dgm:spPr>
        <a:ln w="57150">
          <a:solidFill>
            <a:schemeClr val="accent1">
              <a:lumMod val="50000"/>
            </a:schemeClr>
          </a:solidFill>
        </a:ln>
      </dgm:spPr>
    </dgm:pt>
    <dgm:pt modelId="{36301EF8-ED5B-41B9-AB61-2CEA7968B5CF}" type="pres">
      <dgm:prSet presAssocID="{7CA492A2-659D-46F9-AA3C-A1EA4F97D095}" presName="horz1" presStyleCnt="0"/>
      <dgm:spPr/>
    </dgm:pt>
    <dgm:pt modelId="{35408DA3-9B4E-4626-92A1-B7B870CE8F53}" type="pres">
      <dgm:prSet presAssocID="{7CA492A2-659D-46F9-AA3C-A1EA4F97D095}" presName="tx1" presStyleLbl="revTx" presStyleIdx="0" presStyleCnt="6" custScaleX="109100" custScaleY="57169" custLinFactNeighborX="715" custLinFactNeighborY="166"/>
      <dgm:spPr/>
      <dgm:t>
        <a:bodyPr/>
        <a:lstStyle/>
        <a:p>
          <a:endParaRPr lang="sl-SI"/>
        </a:p>
      </dgm:t>
    </dgm:pt>
    <dgm:pt modelId="{5BCF5245-8F85-47D4-902A-969F029F7854}" type="pres">
      <dgm:prSet presAssocID="{7CA492A2-659D-46F9-AA3C-A1EA4F97D095}" presName="vert1" presStyleCnt="0"/>
      <dgm:spPr/>
    </dgm:pt>
    <dgm:pt modelId="{20CDEEC8-C8CE-4692-B2D3-68F684B5A11B}" type="pres">
      <dgm:prSet presAssocID="{5879388D-30CD-46C2-9473-D74C5211F6BD}" presName="vertSpace2a" presStyleCnt="0"/>
      <dgm:spPr/>
    </dgm:pt>
    <dgm:pt modelId="{620ED65C-CA56-46DF-B38F-676AD0A283C0}" type="pres">
      <dgm:prSet presAssocID="{5879388D-30CD-46C2-9473-D74C5211F6BD}" presName="horz2" presStyleCnt="0"/>
      <dgm:spPr/>
    </dgm:pt>
    <dgm:pt modelId="{445A2AB4-F099-4078-8DB1-9C29DA9A41E8}" type="pres">
      <dgm:prSet presAssocID="{5879388D-30CD-46C2-9473-D74C5211F6BD}" presName="horzSpace2" presStyleCnt="0"/>
      <dgm:spPr/>
    </dgm:pt>
    <dgm:pt modelId="{B537920E-72DF-46A2-AEB2-5CD03DDF760B}" type="pres">
      <dgm:prSet presAssocID="{5879388D-30CD-46C2-9473-D74C5211F6BD}" presName="tx2" presStyleLbl="revTx" presStyleIdx="1" presStyleCnt="6"/>
      <dgm:spPr/>
      <dgm:t>
        <a:bodyPr/>
        <a:lstStyle/>
        <a:p>
          <a:endParaRPr lang="sl-SI"/>
        </a:p>
      </dgm:t>
    </dgm:pt>
    <dgm:pt modelId="{AF9767EE-D8AC-467F-B5AB-0B185D06D3EB}" type="pres">
      <dgm:prSet presAssocID="{5879388D-30CD-46C2-9473-D74C5211F6BD}" presName="vert2" presStyleCnt="0"/>
      <dgm:spPr/>
    </dgm:pt>
    <dgm:pt modelId="{8FD085EF-82C9-4110-B25C-B5AEC9D9CE6F}" type="pres">
      <dgm:prSet presAssocID="{5879388D-30CD-46C2-9473-D74C5211F6BD}" presName="thinLine2b" presStyleLbl="callout" presStyleIdx="0" presStyleCnt="5"/>
      <dgm:spPr>
        <a:ln w="57150">
          <a:solidFill>
            <a:schemeClr val="accent1">
              <a:lumMod val="50000"/>
            </a:schemeClr>
          </a:solidFill>
        </a:ln>
      </dgm:spPr>
    </dgm:pt>
    <dgm:pt modelId="{314079D5-A763-454C-9394-0D3D800DCFD6}" type="pres">
      <dgm:prSet presAssocID="{5879388D-30CD-46C2-9473-D74C5211F6BD}" presName="vertSpace2b" presStyleCnt="0"/>
      <dgm:spPr/>
    </dgm:pt>
    <dgm:pt modelId="{851EC58A-19F8-40E7-9024-ADB559C3C487}" type="pres">
      <dgm:prSet presAssocID="{ECA69216-7FB6-4A65-A773-816B1FF78642}" presName="horz2" presStyleCnt="0"/>
      <dgm:spPr/>
    </dgm:pt>
    <dgm:pt modelId="{64161B06-B8B1-49F6-BA32-8E22969A8BB4}" type="pres">
      <dgm:prSet presAssocID="{ECA69216-7FB6-4A65-A773-816B1FF78642}" presName="horzSpace2" presStyleCnt="0"/>
      <dgm:spPr/>
    </dgm:pt>
    <dgm:pt modelId="{FB6F2EAD-BA23-40E9-82FC-2AE7DF45DEE0}" type="pres">
      <dgm:prSet presAssocID="{ECA69216-7FB6-4A65-A773-816B1FF78642}" presName="tx2" presStyleLbl="revTx" presStyleIdx="2" presStyleCnt="6"/>
      <dgm:spPr/>
      <dgm:t>
        <a:bodyPr/>
        <a:lstStyle/>
        <a:p>
          <a:endParaRPr lang="sl-SI"/>
        </a:p>
      </dgm:t>
    </dgm:pt>
    <dgm:pt modelId="{9851973C-DB12-40CA-B2C7-BAD0BE371EFF}" type="pres">
      <dgm:prSet presAssocID="{ECA69216-7FB6-4A65-A773-816B1FF78642}" presName="vert2" presStyleCnt="0"/>
      <dgm:spPr/>
    </dgm:pt>
    <dgm:pt modelId="{B22400AF-64F2-4782-9BF6-ABD739B02112}" type="pres">
      <dgm:prSet presAssocID="{ECA69216-7FB6-4A65-A773-816B1FF78642}" presName="thinLine2b" presStyleLbl="callout" presStyleIdx="1" presStyleCnt="5"/>
      <dgm:spPr>
        <a:ln w="57150">
          <a:solidFill>
            <a:schemeClr val="accent1">
              <a:lumMod val="50000"/>
            </a:schemeClr>
          </a:solidFill>
        </a:ln>
      </dgm:spPr>
    </dgm:pt>
    <dgm:pt modelId="{BAA95F80-1B7F-456F-AA2D-27B1A1041B8E}" type="pres">
      <dgm:prSet presAssocID="{ECA69216-7FB6-4A65-A773-816B1FF78642}" presName="vertSpace2b" presStyleCnt="0"/>
      <dgm:spPr/>
    </dgm:pt>
    <dgm:pt modelId="{537579AA-F17C-4CFB-9E6C-6B3D3E0A0CC7}" type="pres">
      <dgm:prSet presAssocID="{8232E11C-C030-4708-8C65-F9C897CD949E}" presName="horz2" presStyleCnt="0"/>
      <dgm:spPr/>
    </dgm:pt>
    <dgm:pt modelId="{202023D0-73D6-44FE-8EFC-C7F0CD69AED9}" type="pres">
      <dgm:prSet presAssocID="{8232E11C-C030-4708-8C65-F9C897CD949E}" presName="horzSpace2" presStyleCnt="0"/>
      <dgm:spPr/>
    </dgm:pt>
    <dgm:pt modelId="{8F62D9E0-A973-49C1-BED0-7022D9FA7642}" type="pres">
      <dgm:prSet presAssocID="{8232E11C-C030-4708-8C65-F9C897CD949E}" presName="tx2" presStyleLbl="revTx" presStyleIdx="3" presStyleCnt="6"/>
      <dgm:spPr/>
      <dgm:t>
        <a:bodyPr/>
        <a:lstStyle/>
        <a:p>
          <a:endParaRPr lang="sl-SI"/>
        </a:p>
      </dgm:t>
    </dgm:pt>
    <dgm:pt modelId="{A79D38ED-5073-4E5F-9B05-6930E72EFD5C}" type="pres">
      <dgm:prSet presAssocID="{8232E11C-C030-4708-8C65-F9C897CD949E}" presName="vert2" presStyleCnt="0"/>
      <dgm:spPr/>
    </dgm:pt>
    <dgm:pt modelId="{F45A37CC-8FBF-4185-B677-5566F2E9C58F}" type="pres">
      <dgm:prSet presAssocID="{8232E11C-C030-4708-8C65-F9C897CD949E}" presName="thinLine2b" presStyleLbl="callout" presStyleIdx="2" presStyleCnt="5"/>
      <dgm:spPr>
        <a:ln w="57150">
          <a:solidFill>
            <a:schemeClr val="accent1">
              <a:lumMod val="50000"/>
            </a:schemeClr>
          </a:solidFill>
        </a:ln>
      </dgm:spPr>
    </dgm:pt>
    <dgm:pt modelId="{8EAFA070-B69C-4A4A-80EF-92FBC3DEA484}" type="pres">
      <dgm:prSet presAssocID="{8232E11C-C030-4708-8C65-F9C897CD949E}" presName="vertSpace2b" presStyleCnt="0"/>
      <dgm:spPr/>
    </dgm:pt>
    <dgm:pt modelId="{CD847EC6-488D-45EA-A631-E8B235438793}" type="pres">
      <dgm:prSet presAssocID="{5B3A2A23-DD53-4DE4-9297-B39F981DCEBD}" presName="horz2" presStyleCnt="0"/>
      <dgm:spPr/>
    </dgm:pt>
    <dgm:pt modelId="{99D089DA-2CA9-494E-8921-6D9C47BC5DF4}" type="pres">
      <dgm:prSet presAssocID="{5B3A2A23-DD53-4DE4-9297-B39F981DCEBD}" presName="horzSpace2" presStyleCnt="0"/>
      <dgm:spPr/>
    </dgm:pt>
    <dgm:pt modelId="{BAF9980B-F040-4C2A-B270-6A4EC94987AB}" type="pres">
      <dgm:prSet presAssocID="{5B3A2A23-DD53-4DE4-9297-B39F981DCEBD}" presName="tx2" presStyleLbl="revTx" presStyleIdx="4" presStyleCnt="6"/>
      <dgm:spPr/>
      <dgm:t>
        <a:bodyPr/>
        <a:lstStyle/>
        <a:p>
          <a:endParaRPr lang="sl-SI"/>
        </a:p>
      </dgm:t>
    </dgm:pt>
    <dgm:pt modelId="{3ECFD4B7-B4F7-4655-BFF7-90DECE463BFC}" type="pres">
      <dgm:prSet presAssocID="{5B3A2A23-DD53-4DE4-9297-B39F981DCEBD}" presName="vert2" presStyleCnt="0"/>
      <dgm:spPr/>
    </dgm:pt>
    <dgm:pt modelId="{43E2A896-E77E-4AF5-9954-891988606959}" type="pres">
      <dgm:prSet presAssocID="{5B3A2A23-DD53-4DE4-9297-B39F981DCEBD}" presName="thinLine2b" presStyleLbl="callout" presStyleIdx="3" presStyleCnt="5"/>
      <dgm:spPr>
        <a:ln w="57150">
          <a:solidFill>
            <a:schemeClr val="accent1">
              <a:lumMod val="50000"/>
            </a:schemeClr>
          </a:solidFill>
        </a:ln>
      </dgm:spPr>
    </dgm:pt>
    <dgm:pt modelId="{FB319D4E-1ADC-43B1-87A0-65CCA545FACE}" type="pres">
      <dgm:prSet presAssocID="{5B3A2A23-DD53-4DE4-9297-B39F981DCEBD}" presName="vertSpace2b" presStyleCnt="0"/>
      <dgm:spPr/>
    </dgm:pt>
    <dgm:pt modelId="{EFA45904-9DD4-4372-8EF4-81CEF174B78C}" type="pres">
      <dgm:prSet presAssocID="{5AAB145D-737E-46A8-92D4-F8482C67D40B}" presName="horz2" presStyleCnt="0"/>
      <dgm:spPr/>
    </dgm:pt>
    <dgm:pt modelId="{D454946B-7890-4BF8-ABE4-EF41DA68EA05}" type="pres">
      <dgm:prSet presAssocID="{5AAB145D-737E-46A8-92D4-F8482C67D40B}" presName="horzSpace2" presStyleCnt="0"/>
      <dgm:spPr/>
    </dgm:pt>
    <dgm:pt modelId="{302B9AAA-763F-44A0-8113-097E32330627}" type="pres">
      <dgm:prSet presAssocID="{5AAB145D-737E-46A8-92D4-F8482C67D40B}" presName="tx2" presStyleLbl="revTx" presStyleIdx="5" presStyleCnt="6"/>
      <dgm:spPr/>
      <dgm:t>
        <a:bodyPr/>
        <a:lstStyle/>
        <a:p>
          <a:endParaRPr lang="sl-SI"/>
        </a:p>
      </dgm:t>
    </dgm:pt>
    <dgm:pt modelId="{037B3513-7247-4538-806B-358EBE7721D5}" type="pres">
      <dgm:prSet presAssocID="{5AAB145D-737E-46A8-92D4-F8482C67D40B}" presName="vert2" presStyleCnt="0"/>
      <dgm:spPr/>
    </dgm:pt>
    <dgm:pt modelId="{11C55885-E630-4377-B7FD-A4AFD0A8904A}" type="pres">
      <dgm:prSet presAssocID="{5AAB145D-737E-46A8-92D4-F8482C67D40B}" presName="thinLine2b" presStyleLbl="callout" presStyleIdx="4" presStyleCnt="5"/>
      <dgm:spPr>
        <a:ln w="57150">
          <a:solidFill>
            <a:schemeClr val="accent1">
              <a:lumMod val="50000"/>
            </a:schemeClr>
          </a:solidFill>
        </a:ln>
      </dgm:spPr>
    </dgm:pt>
    <dgm:pt modelId="{6F07CD81-0BD5-4577-8A05-0FDFCE495E55}" type="pres">
      <dgm:prSet presAssocID="{5AAB145D-737E-46A8-92D4-F8482C67D40B}" presName="vertSpace2b" presStyleCnt="0"/>
      <dgm:spPr/>
    </dgm:pt>
  </dgm:ptLst>
  <dgm:cxnLst>
    <dgm:cxn modelId="{5F4D02DA-0BCD-4A4B-BF42-090847B352FD}" type="presOf" srcId="{ECA69216-7FB6-4A65-A773-816B1FF78642}" destId="{FB6F2EAD-BA23-40E9-82FC-2AE7DF45DEE0}" srcOrd="0" destOrd="0" presId="urn:microsoft.com/office/officeart/2008/layout/LinedList"/>
    <dgm:cxn modelId="{22853E12-CC29-45EB-BFEF-B6BCDD4A2887}" type="presOf" srcId="{5B3A2A23-DD53-4DE4-9297-B39F981DCEBD}" destId="{BAF9980B-F040-4C2A-B270-6A4EC94987AB}" srcOrd="0" destOrd="0" presId="urn:microsoft.com/office/officeart/2008/layout/LinedList"/>
    <dgm:cxn modelId="{39ED59CA-DA84-41B7-867E-47A3DE8E39F4}" srcId="{7CA492A2-659D-46F9-AA3C-A1EA4F97D095}" destId="{5879388D-30CD-46C2-9473-D74C5211F6BD}" srcOrd="0" destOrd="0" parTransId="{EE5AEFE7-071E-45B9-9A0D-AECC7F6D1FEA}" sibTransId="{4AACD9CF-88B6-4606-A78A-A56C46A1885D}"/>
    <dgm:cxn modelId="{E393690E-D00D-4D73-AC44-0CDDE1680466}" srcId="{7CA492A2-659D-46F9-AA3C-A1EA4F97D095}" destId="{8232E11C-C030-4708-8C65-F9C897CD949E}" srcOrd="2" destOrd="0" parTransId="{66AA30FA-F455-434C-BD7E-075A229CDD4E}" sibTransId="{0E63993A-B955-4373-93B3-7B11A31B3619}"/>
    <dgm:cxn modelId="{79DEA516-DF0D-4789-9935-321F9BE9898C}" type="presOf" srcId="{7CA492A2-659D-46F9-AA3C-A1EA4F97D095}" destId="{35408DA3-9B4E-4626-92A1-B7B870CE8F53}" srcOrd="0" destOrd="0" presId="urn:microsoft.com/office/officeart/2008/layout/LinedList"/>
    <dgm:cxn modelId="{091DFB8A-89B2-4150-ADE4-9308656C73E7}" type="presOf" srcId="{8232E11C-C030-4708-8C65-F9C897CD949E}" destId="{8F62D9E0-A973-49C1-BED0-7022D9FA7642}" srcOrd="0" destOrd="0" presId="urn:microsoft.com/office/officeart/2008/layout/LinedList"/>
    <dgm:cxn modelId="{55588D05-91F1-4686-920B-0664F4DD736B}" srcId="{7CA492A2-659D-46F9-AA3C-A1EA4F97D095}" destId="{5B3A2A23-DD53-4DE4-9297-B39F981DCEBD}" srcOrd="3" destOrd="0" parTransId="{0BB2CE47-7250-4702-A5C4-E3815A42703D}" sibTransId="{C1860BDF-195F-47AD-A970-4D8FB34E4145}"/>
    <dgm:cxn modelId="{817F9696-4808-4531-9D66-D9AC218867D6}" type="presOf" srcId="{1649D5E0-8561-4DE9-8C46-C2AD8E1FDFE4}" destId="{FF757E3F-8BC4-4FB1-81B7-91F4578F8A7E}" srcOrd="0" destOrd="0" presId="urn:microsoft.com/office/officeart/2008/layout/LinedList"/>
    <dgm:cxn modelId="{869B8363-A4D1-4405-84C5-45F7A10D5330}" type="presOf" srcId="{5879388D-30CD-46C2-9473-D74C5211F6BD}" destId="{B537920E-72DF-46A2-AEB2-5CD03DDF760B}" srcOrd="0" destOrd="0" presId="urn:microsoft.com/office/officeart/2008/layout/LinedList"/>
    <dgm:cxn modelId="{0F667C07-1DFD-4B44-A75B-A233C26EFAFB}" type="presOf" srcId="{5AAB145D-737E-46A8-92D4-F8482C67D40B}" destId="{302B9AAA-763F-44A0-8113-097E32330627}" srcOrd="0" destOrd="0" presId="urn:microsoft.com/office/officeart/2008/layout/LinedList"/>
    <dgm:cxn modelId="{A53C1EEB-0070-40CB-8A52-FD0FF5F9DCF6}" srcId="{1649D5E0-8561-4DE9-8C46-C2AD8E1FDFE4}" destId="{7CA492A2-659D-46F9-AA3C-A1EA4F97D095}" srcOrd="0" destOrd="0" parTransId="{442CF1C6-AAF6-4525-80F1-F1353BE98AB2}" sibTransId="{911359BF-75B5-4C35-8375-C4F3093EDF50}"/>
    <dgm:cxn modelId="{00450F89-7F21-4065-94A8-037DF2D0342C}" srcId="{7CA492A2-659D-46F9-AA3C-A1EA4F97D095}" destId="{ECA69216-7FB6-4A65-A773-816B1FF78642}" srcOrd="1" destOrd="0" parTransId="{DD29FA6E-414D-4D8E-89C7-9D87A0EEB4F3}" sibTransId="{213E8672-D055-432B-A3B3-3AB59D2FFB09}"/>
    <dgm:cxn modelId="{C3ECFF14-C098-4837-ACE9-3238155EC2F4}" srcId="{7CA492A2-659D-46F9-AA3C-A1EA4F97D095}" destId="{5AAB145D-737E-46A8-92D4-F8482C67D40B}" srcOrd="4" destOrd="0" parTransId="{4474F981-6029-4BAB-9CF4-40D1CCA37029}" sibTransId="{167AABE6-DE6B-44CA-9377-F8061F403152}"/>
    <dgm:cxn modelId="{25D6A3BF-063D-4AFA-8450-E05DF1BFA685}" type="presParOf" srcId="{FF757E3F-8BC4-4FB1-81B7-91F4578F8A7E}" destId="{2EF9CB3D-FB3B-4A91-9AAC-45F3BE4AD3EB}" srcOrd="0" destOrd="0" presId="urn:microsoft.com/office/officeart/2008/layout/LinedList"/>
    <dgm:cxn modelId="{22B5BCDE-D591-4E40-A511-9ABC435F7000}" type="presParOf" srcId="{FF757E3F-8BC4-4FB1-81B7-91F4578F8A7E}" destId="{36301EF8-ED5B-41B9-AB61-2CEA7968B5CF}" srcOrd="1" destOrd="0" presId="urn:microsoft.com/office/officeart/2008/layout/LinedList"/>
    <dgm:cxn modelId="{04225DDB-AB24-479B-8A65-D8211D3204FF}" type="presParOf" srcId="{36301EF8-ED5B-41B9-AB61-2CEA7968B5CF}" destId="{35408DA3-9B4E-4626-92A1-B7B870CE8F53}" srcOrd="0" destOrd="0" presId="urn:microsoft.com/office/officeart/2008/layout/LinedList"/>
    <dgm:cxn modelId="{980F1998-6939-466D-B6F5-E081FC7E2C30}" type="presParOf" srcId="{36301EF8-ED5B-41B9-AB61-2CEA7968B5CF}" destId="{5BCF5245-8F85-47D4-902A-969F029F7854}" srcOrd="1" destOrd="0" presId="urn:microsoft.com/office/officeart/2008/layout/LinedList"/>
    <dgm:cxn modelId="{69C24777-9891-4ECB-BF16-7125F5129F01}" type="presParOf" srcId="{5BCF5245-8F85-47D4-902A-969F029F7854}" destId="{20CDEEC8-C8CE-4692-B2D3-68F684B5A11B}" srcOrd="0" destOrd="0" presId="urn:microsoft.com/office/officeart/2008/layout/LinedList"/>
    <dgm:cxn modelId="{03AD7AA9-99C9-406F-B2B1-79CBFD3FCCB6}" type="presParOf" srcId="{5BCF5245-8F85-47D4-902A-969F029F7854}" destId="{620ED65C-CA56-46DF-B38F-676AD0A283C0}" srcOrd="1" destOrd="0" presId="urn:microsoft.com/office/officeart/2008/layout/LinedList"/>
    <dgm:cxn modelId="{58EBA773-69D9-4D25-ACF8-1C188A400F8F}" type="presParOf" srcId="{620ED65C-CA56-46DF-B38F-676AD0A283C0}" destId="{445A2AB4-F099-4078-8DB1-9C29DA9A41E8}" srcOrd="0" destOrd="0" presId="urn:microsoft.com/office/officeart/2008/layout/LinedList"/>
    <dgm:cxn modelId="{95D036D9-DBA6-488C-9382-C96C053281AC}" type="presParOf" srcId="{620ED65C-CA56-46DF-B38F-676AD0A283C0}" destId="{B537920E-72DF-46A2-AEB2-5CD03DDF760B}" srcOrd="1" destOrd="0" presId="urn:microsoft.com/office/officeart/2008/layout/LinedList"/>
    <dgm:cxn modelId="{774A72A1-82AC-4E1F-85A3-22635CB6C7AC}" type="presParOf" srcId="{620ED65C-CA56-46DF-B38F-676AD0A283C0}" destId="{AF9767EE-D8AC-467F-B5AB-0B185D06D3EB}" srcOrd="2" destOrd="0" presId="urn:microsoft.com/office/officeart/2008/layout/LinedList"/>
    <dgm:cxn modelId="{0B6D9B2B-95E4-43B8-84AD-A80534D86E4E}" type="presParOf" srcId="{5BCF5245-8F85-47D4-902A-969F029F7854}" destId="{8FD085EF-82C9-4110-B25C-B5AEC9D9CE6F}" srcOrd="2" destOrd="0" presId="urn:microsoft.com/office/officeart/2008/layout/LinedList"/>
    <dgm:cxn modelId="{3B705D68-EF9D-4FF0-B81B-358FA5C465F4}" type="presParOf" srcId="{5BCF5245-8F85-47D4-902A-969F029F7854}" destId="{314079D5-A763-454C-9394-0D3D800DCFD6}" srcOrd="3" destOrd="0" presId="urn:microsoft.com/office/officeart/2008/layout/LinedList"/>
    <dgm:cxn modelId="{C6D7EF54-30E0-468A-8BE9-ADAEBF2D341B}" type="presParOf" srcId="{5BCF5245-8F85-47D4-902A-969F029F7854}" destId="{851EC58A-19F8-40E7-9024-ADB559C3C487}" srcOrd="4" destOrd="0" presId="urn:microsoft.com/office/officeart/2008/layout/LinedList"/>
    <dgm:cxn modelId="{24A0D741-410E-4561-81F5-BA9C1390B08A}" type="presParOf" srcId="{851EC58A-19F8-40E7-9024-ADB559C3C487}" destId="{64161B06-B8B1-49F6-BA32-8E22969A8BB4}" srcOrd="0" destOrd="0" presId="urn:microsoft.com/office/officeart/2008/layout/LinedList"/>
    <dgm:cxn modelId="{84168CE7-539D-4E20-8AB9-2B37A13C5A5B}" type="presParOf" srcId="{851EC58A-19F8-40E7-9024-ADB559C3C487}" destId="{FB6F2EAD-BA23-40E9-82FC-2AE7DF45DEE0}" srcOrd="1" destOrd="0" presId="urn:microsoft.com/office/officeart/2008/layout/LinedList"/>
    <dgm:cxn modelId="{2E806935-5C65-4907-B512-98D0243E47AF}" type="presParOf" srcId="{851EC58A-19F8-40E7-9024-ADB559C3C487}" destId="{9851973C-DB12-40CA-B2C7-BAD0BE371EFF}" srcOrd="2" destOrd="0" presId="urn:microsoft.com/office/officeart/2008/layout/LinedList"/>
    <dgm:cxn modelId="{7D22A670-5D28-4537-863B-E3FC0CE9B4CF}" type="presParOf" srcId="{5BCF5245-8F85-47D4-902A-969F029F7854}" destId="{B22400AF-64F2-4782-9BF6-ABD739B02112}" srcOrd="5" destOrd="0" presId="urn:microsoft.com/office/officeart/2008/layout/LinedList"/>
    <dgm:cxn modelId="{5A8A9F60-9194-4564-BA1E-99301B64FD7E}" type="presParOf" srcId="{5BCF5245-8F85-47D4-902A-969F029F7854}" destId="{BAA95F80-1B7F-456F-AA2D-27B1A1041B8E}" srcOrd="6" destOrd="0" presId="urn:microsoft.com/office/officeart/2008/layout/LinedList"/>
    <dgm:cxn modelId="{B1454B9C-EE6E-438C-A624-C21148E0BF95}" type="presParOf" srcId="{5BCF5245-8F85-47D4-902A-969F029F7854}" destId="{537579AA-F17C-4CFB-9E6C-6B3D3E0A0CC7}" srcOrd="7" destOrd="0" presId="urn:microsoft.com/office/officeart/2008/layout/LinedList"/>
    <dgm:cxn modelId="{591EF599-7415-4CB7-9316-8C8CA63A61EE}" type="presParOf" srcId="{537579AA-F17C-4CFB-9E6C-6B3D3E0A0CC7}" destId="{202023D0-73D6-44FE-8EFC-C7F0CD69AED9}" srcOrd="0" destOrd="0" presId="urn:microsoft.com/office/officeart/2008/layout/LinedList"/>
    <dgm:cxn modelId="{554CFDFB-C296-4315-85CB-A9E1DCB259DD}" type="presParOf" srcId="{537579AA-F17C-4CFB-9E6C-6B3D3E0A0CC7}" destId="{8F62D9E0-A973-49C1-BED0-7022D9FA7642}" srcOrd="1" destOrd="0" presId="urn:microsoft.com/office/officeart/2008/layout/LinedList"/>
    <dgm:cxn modelId="{A9082B2F-E89E-4FA8-BF57-6646A8B4C193}" type="presParOf" srcId="{537579AA-F17C-4CFB-9E6C-6B3D3E0A0CC7}" destId="{A79D38ED-5073-4E5F-9B05-6930E72EFD5C}" srcOrd="2" destOrd="0" presId="urn:microsoft.com/office/officeart/2008/layout/LinedList"/>
    <dgm:cxn modelId="{D5D378B1-EF0C-4016-AE71-73957016DE50}" type="presParOf" srcId="{5BCF5245-8F85-47D4-902A-969F029F7854}" destId="{F45A37CC-8FBF-4185-B677-5566F2E9C58F}" srcOrd="8" destOrd="0" presId="urn:microsoft.com/office/officeart/2008/layout/LinedList"/>
    <dgm:cxn modelId="{19FCA8D9-63DF-4814-B96A-B37A1D1A5A31}" type="presParOf" srcId="{5BCF5245-8F85-47D4-902A-969F029F7854}" destId="{8EAFA070-B69C-4A4A-80EF-92FBC3DEA484}" srcOrd="9" destOrd="0" presId="urn:microsoft.com/office/officeart/2008/layout/LinedList"/>
    <dgm:cxn modelId="{FC15E95E-25D7-4F42-86A2-73842F977CAD}" type="presParOf" srcId="{5BCF5245-8F85-47D4-902A-969F029F7854}" destId="{CD847EC6-488D-45EA-A631-E8B235438793}" srcOrd="10" destOrd="0" presId="urn:microsoft.com/office/officeart/2008/layout/LinedList"/>
    <dgm:cxn modelId="{3BDD061D-BDD4-406D-8890-50ECA9FB9BB8}" type="presParOf" srcId="{CD847EC6-488D-45EA-A631-E8B235438793}" destId="{99D089DA-2CA9-494E-8921-6D9C47BC5DF4}" srcOrd="0" destOrd="0" presId="urn:microsoft.com/office/officeart/2008/layout/LinedList"/>
    <dgm:cxn modelId="{CA476286-25A2-4366-92FF-D3A4F440EC7D}" type="presParOf" srcId="{CD847EC6-488D-45EA-A631-E8B235438793}" destId="{BAF9980B-F040-4C2A-B270-6A4EC94987AB}" srcOrd="1" destOrd="0" presId="urn:microsoft.com/office/officeart/2008/layout/LinedList"/>
    <dgm:cxn modelId="{00031B4C-7545-416F-97C5-EC2221804E43}" type="presParOf" srcId="{CD847EC6-488D-45EA-A631-E8B235438793}" destId="{3ECFD4B7-B4F7-4655-BFF7-90DECE463BFC}" srcOrd="2" destOrd="0" presId="urn:microsoft.com/office/officeart/2008/layout/LinedList"/>
    <dgm:cxn modelId="{57C9C18A-11E4-4049-93B6-11D4070BCA5E}" type="presParOf" srcId="{5BCF5245-8F85-47D4-902A-969F029F7854}" destId="{43E2A896-E77E-4AF5-9954-891988606959}" srcOrd="11" destOrd="0" presId="urn:microsoft.com/office/officeart/2008/layout/LinedList"/>
    <dgm:cxn modelId="{8D711C74-3005-4FD8-B06D-448EC35F2A7C}" type="presParOf" srcId="{5BCF5245-8F85-47D4-902A-969F029F7854}" destId="{FB319D4E-1ADC-43B1-87A0-65CCA545FACE}" srcOrd="12" destOrd="0" presId="urn:microsoft.com/office/officeart/2008/layout/LinedList"/>
    <dgm:cxn modelId="{11FBA7C7-BFCB-4D75-894F-4AA822C3F924}" type="presParOf" srcId="{5BCF5245-8F85-47D4-902A-969F029F7854}" destId="{EFA45904-9DD4-4372-8EF4-81CEF174B78C}" srcOrd="13" destOrd="0" presId="urn:microsoft.com/office/officeart/2008/layout/LinedList"/>
    <dgm:cxn modelId="{13FDACD3-EE40-4A75-B907-98DFA0F32190}" type="presParOf" srcId="{EFA45904-9DD4-4372-8EF4-81CEF174B78C}" destId="{D454946B-7890-4BF8-ABE4-EF41DA68EA05}" srcOrd="0" destOrd="0" presId="urn:microsoft.com/office/officeart/2008/layout/LinedList"/>
    <dgm:cxn modelId="{F7786C74-FFF2-4BCC-80C2-AF0CA7C8551E}" type="presParOf" srcId="{EFA45904-9DD4-4372-8EF4-81CEF174B78C}" destId="{302B9AAA-763F-44A0-8113-097E32330627}" srcOrd="1" destOrd="0" presId="urn:microsoft.com/office/officeart/2008/layout/LinedList"/>
    <dgm:cxn modelId="{06E408E2-44D6-4193-837C-EEA5894FEBA4}" type="presParOf" srcId="{EFA45904-9DD4-4372-8EF4-81CEF174B78C}" destId="{037B3513-7247-4538-806B-358EBE7721D5}" srcOrd="2" destOrd="0" presId="urn:microsoft.com/office/officeart/2008/layout/LinedList"/>
    <dgm:cxn modelId="{CD177B4B-3077-4EE4-9A1E-E4D2BBFF706E}" type="presParOf" srcId="{5BCF5245-8F85-47D4-902A-969F029F7854}" destId="{11C55885-E630-4377-B7FD-A4AFD0A8904A}" srcOrd="14" destOrd="0" presId="urn:microsoft.com/office/officeart/2008/layout/LinedList"/>
    <dgm:cxn modelId="{11B10369-DF86-4FCA-9AEA-58BB5AAB521F}" type="presParOf" srcId="{5BCF5245-8F85-47D4-902A-969F029F7854}" destId="{6F07CD81-0BD5-4577-8A05-0FDFCE495E5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588A8-AB48-4842-9BB0-EDD7A1ED109C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34791-F341-4352-8CCD-D59D50DB3F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3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34791-F341-4352-8CCD-D59D50DB3FB6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912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38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03296" y="1041634"/>
            <a:ext cx="8403771" cy="950711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Poporodno obdobje</a:t>
            </a:r>
            <a:endParaRPr lang="sl-SI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43" y="2166552"/>
            <a:ext cx="7919514" cy="441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Zaobljeni pravokotnik 4"/>
          <p:cNvSpPr/>
          <p:nvPr/>
        </p:nvSpPr>
        <p:spPr>
          <a:xfrm>
            <a:off x="6664411" y="5988908"/>
            <a:ext cx="2710248" cy="5972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510550" y="6023919"/>
            <a:ext cx="2736953" cy="562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MAMI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1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4434" y="764373"/>
            <a:ext cx="7331765" cy="98491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latin typeface="Sitka Text" panose="02000505000000020004" pitchFamily="2" charset="0"/>
              </a:rPr>
              <a:t>Splošne informacije porodnišnice</a:t>
            </a:r>
            <a:endParaRPr lang="sl-SI" sz="2800" dirty="0">
              <a:latin typeface="Sitka Text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latin typeface="Sitka Text" panose="02000505000000020004" pitchFamily="2" charset="0"/>
              </a:rPr>
              <a:t>OBISKI V </a:t>
            </a:r>
            <a:r>
              <a:rPr lang="sl-SI" sz="2800" b="1" dirty="0" smtClean="0">
                <a:latin typeface="Sitka Text" panose="02000505000000020004" pitchFamily="2" charset="0"/>
              </a:rPr>
              <a:t>PORODNIŠNICI</a:t>
            </a:r>
            <a:endParaRPr lang="sl-SI" sz="2000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dirty="0">
                <a:latin typeface="Sitka Text" panose="02000505000000020004" pitchFamily="2" charset="0"/>
              </a:rPr>
              <a:t>Med delavniki :10.30 – 11.30 ter 16.00 – </a:t>
            </a:r>
            <a:r>
              <a:rPr lang="sl-SI" dirty="0" smtClean="0">
                <a:latin typeface="Sitka Text" panose="02000505000000020004" pitchFamily="2" charset="0"/>
              </a:rPr>
              <a:t>17.00</a:t>
            </a:r>
            <a:endParaRPr lang="sl-SI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dirty="0">
                <a:latin typeface="Sitka Text" panose="02000505000000020004" pitchFamily="2" charset="0"/>
              </a:rPr>
              <a:t>Vikend, prazniki : 14.00 – </a:t>
            </a:r>
            <a:r>
              <a:rPr lang="sl-SI" dirty="0" smtClean="0">
                <a:latin typeface="Sitka Text" panose="02000505000000020004" pitchFamily="2" charset="0"/>
              </a:rPr>
              <a:t>15.00</a:t>
            </a:r>
            <a:endParaRPr lang="sl-SI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dirty="0">
                <a:latin typeface="Sitka Text" panose="02000505000000020004" pitchFamily="2" charset="0"/>
              </a:rPr>
              <a:t>V sobi za intenzivno nego otročnic : 16.00 – 17.00 (delavnik</a:t>
            </a:r>
            <a:r>
              <a:rPr lang="sl-SI" dirty="0" smtClean="0">
                <a:latin typeface="Sitka Text" panose="02000505000000020004" pitchFamily="2" charset="0"/>
              </a:rPr>
              <a:t>) </a:t>
            </a:r>
            <a:r>
              <a:rPr lang="sl-SI" dirty="0">
                <a:latin typeface="Sitka Text" panose="02000505000000020004" pitchFamily="2" charset="0"/>
              </a:rPr>
              <a:t>14.00 – 15.00 (</a:t>
            </a:r>
            <a:r>
              <a:rPr lang="sl-SI" dirty="0" smtClean="0">
                <a:latin typeface="Sitka Text" panose="02000505000000020004" pitchFamily="2" charset="0"/>
              </a:rPr>
              <a:t>vikend)</a:t>
            </a:r>
          </a:p>
          <a:p>
            <a:pPr marL="0" indent="0">
              <a:buNone/>
            </a:pPr>
            <a:r>
              <a:rPr lang="sl-SI" dirty="0" smtClean="0">
                <a:latin typeface="Sitka Text" panose="02000505000000020004" pitchFamily="2" charset="0"/>
              </a:rPr>
              <a:t>Omejitev obiskov</a:t>
            </a:r>
            <a:endParaRPr lang="sl-SI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b="1" dirty="0">
                <a:latin typeface="Sitka Text" panose="02000505000000020004" pitchFamily="2" charset="0"/>
              </a:rPr>
              <a:t>Čim manj  ljudi, ki pa naj bodo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zdravi!</a:t>
            </a:r>
            <a:endParaRPr lang="sl-SI" b="1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dirty="0">
                <a:latin typeface="Sitka Text" panose="02000505000000020004" pitchFamily="2" charset="0"/>
              </a:rPr>
              <a:t>Ne svežega </a:t>
            </a:r>
            <a:r>
              <a:rPr lang="sl-SI" dirty="0" smtClean="0">
                <a:latin typeface="Sitka Text" panose="02000505000000020004" pitchFamily="2" charset="0"/>
              </a:rPr>
              <a:t>cvetja</a:t>
            </a:r>
            <a:endParaRPr lang="sl-SI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b="1" dirty="0">
                <a:latin typeface="Sitka Text" panose="02000505000000020004" pitchFamily="2" charset="0"/>
              </a:rPr>
              <a:t>Informacij po telefonu se ne </a:t>
            </a:r>
            <a:r>
              <a:rPr lang="sl-SI" b="1" dirty="0" smtClean="0">
                <a:latin typeface="Sitka Text" panose="02000505000000020004" pitchFamily="2" charset="0"/>
              </a:rPr>
              <a:t>daje</a:t>
            </a:r>
            <a:endParaRPr lang="sl-SI" b="1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9958" y="1335820"/>
            <a:ext cx="7479026" cy="4882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latin typeface="Sitka Text" panose="02000505000000020004" pitchFamily="2" charset="0"/>
              </a:rPr>
              <a:t>ODHOD IZ PORODNIŠNICE </a:t>
            </a:r>
            <a:r>
              <a:rPr lang="sl-SI" sz="2400" b="1" dirty="0" smtClean="0">
                <a:latin typeface="Sitka Text" panose="02000505000000020004" pitchFamily="2" charset="0"/>
              </a:rPr>
              <a:t>DOMOV</a:t>
            </a:r>
            <a:endParaRPr lang="sl-SI" sz="2400" b="1" dirty="0">
              <a:latin typeface="Sitka Text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 3. dan po vaginalnem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porodu</a:t>
            </a:r>
            <a:endParaRPr lang="sl-SI" sz="2400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4. dan po carskem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rezu</a:t>
            </a:r>
            <a:endParaRPr lang="sl-SI" sz="2400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</a:endParaRPr>
          </a:p>
          <a:p>
            <a:pPr marL="342900" lvl="7" indent="-342900"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Sitka Text" panose="02000505000000020004" pitchFamily="2" charset="0"/>
              </a:rPr>
              <a:t>Otročnica </a:t>
            </a:r>
            <a:r>
              <a:rPr lang="sl-SI" sz="2400" dirty="0">
                <a:latin typeface="Sitka Text" panose="02000505000000020004" pitchFamily="2" charset="0"/>
              </a:rPr>
              <a:t>za domov + otrok za </a:t>
            </a:r>
            <a:r>
              <a:rPr lang="sl-SI" sz="2400" dirty="0" smtClean="0">
                <a:latin typeface="Sitka Text" panose="02000505000000020004" pitchFamily="2" charset="0"/>
              </a:rPr>
              <a:t>domov</a:t>
            </a:r>
          </a:p>
          <a:p>
            <a:pPr marL="342900" lvl="7" indent="-342900">
              <a:buFont typeface="Wingdings" panose="05000000000000000000" pitchFamily="2" charset="2"/>
              <a:buChar char="Ø"/>
            </a:pPr>
            <a:endParaRPr lang="sl-SI" sz="2400" b="1" dirty="0" smtClean="0">
              <a:latin typeface="Sitka Text" panose="02000505000000020004" pitchFamily="2" charset="0"/>
            </a:endParaRPr>
          </a:p>
          <a:p>
            <a:pPr marL="0" lvl="7" indent="0">
              <a:buNone/>
            </a:pPr>
            <a:r>
              <a:rPr lang="sl-SI" sz="2400" b="1" dirty="0" smtClean="0">
                <a:latin typeface="Sitka Text" panose="02000505000000020004" pitchFamily="2" charset="0"/>
              </a:rPr>
              <a:t>Priprava </a:t>
            </a:r>
            <a:r>
              <a:rPr lang="sl-SI" sz="2400" b="1" dirty="0">
                <a:latin typeface="Sitka Text" panose="02000505000000020004" pitchFamily="2" charset="0"/>
              </a:rPr>
              <a:t>na </a:t>
            </a:r>
            <a:r>
              <a:rPr lang="sl-SI" sz="2400" b="1" dirty="0" smtClean="0">
                <a:latin typeface="Sitka Text" panose="02000505000000020004" pitchFamily="2" charset="0"/>
              </a:rPr>
              <a:t>odhod</a:t>
            </a:r>
            <a:endParaRPr lang="sl-SI" sz="2400" dirty="0">
              <a:latin typeface="Sitka Text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Materinska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knjižica</a:t>
            </a:r>
            <a:endParaRPr lang="sl-SI" sz="2400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latin typeface="Sitka Text" panose="02000505000000020004" pitchFamily="2" charset="0"/>
              </a:rPr>
              <a:t>Recepti, delovni nalogi, napotnice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Sitka Text" panose="02000505000000020004" pitchFamily="2" charset="0"/>
              </a:rPr>
              <a:t>Med </a:t>
            </a:r>
            <a:r>
              <a:rPr lang="sl-SI" sz="2400" dirty="0">
                <a:latin typeface="Sitka Text" panose="02000505000000020004" pitchFamily="2" charset="0"/>
              </a:rPr>
              <a:t>12.00 in 16.00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Odpustnica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po pošti </a:t>
            </a:r>
            <a:r>
              <a:rPr lang="sl-SI" sz="2400" dirty="0" smtClean="0">
                <a:latin typeface="Sitka Text" panose="02000505000000020004" pitchFamily="2" charset="0"/>
              </a:rPr>
              <a:t>(za </a:t>
            </a:r>
            <a:r>
              <a:rPr lang="sl-SI" sz="2400" dirty="0">
                <a:latin typeface="Sitka Text" panose="02000505000000020004" pitchFamily="2" charset="0"/>
              </a:rPr>
              <a:t>vsakega posebej)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42" y="1079157"/>
            <a:ext cx="3904085" cy="520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5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3468" y="262393"/>
            <a:ext cx="11092732" cy="6521865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endParaRPr lang="sl-SI" sz="2800" b="1" dirty="0" smtClean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28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URADNI </a:t>
            </a:r>
            <a:r>
              <a:rPr lang="sl-SI" sz="2800" b="1" dirty="0">
                <a:latin typeface="Sitka Text" panose="02000505000000020004" pitchFamily="2" charset="0"/>
                <a:cs typeface="Times New Roman" panose="02020603050405020304" pitchFamily="18" charset="0"/>
              </a:rPr>
              <a:t>LISTI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Uradno ime otroka </a:t>
            </a:r>
            <a:r>
              <a:rPr lang="sl-SI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se napiše na poseben list, </a:t>
            </a:r>
            <a:r>
              <a:rPr lang="sl-SI" sz="2400" b="1" dirty="0" smtClean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ko se izpolnjuje porodni zapisnik</a:t>
            </a:r>
            <a:r>
              <a:rPr lang="sl-SI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. Na oddelku otročnica dokončno potrdi/spremeni otrokovo ime.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Če je le možno naj par izbere ime otroka pred rojstvom!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400" b="1" dirty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Administratorka</a:t>
            </a:r>
            <a:r>
              <a:rPr lang="sl-SI" sz="2400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sl-SI" sz="2400" b="1" dirty="0">
                <a:latin typeface="Sitka Text" panose="02000505000000020004" pitchFamily="2" charset="0"/>
                <a:cs typeface="Times New Roman" panose="02020603050405020304" pitchFamily="18" charset="0"/>
              </a:rPr>
              <a:t>poda prijavo </a:t>
            </a:r>
            <a:r>
              <a:rPr lang="sl-SI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otroka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Rojstni </a:t>
            </a:r>
            <a:r>
              <a:rPr lang="sl-SI" sz="2400" b="1" dirty="0">
                <a:latin typeface="Sitka Text" panose="02000505000000020004" pitchFamily="2" charset="0"/>
                <a:cs typeface="Times New Roman" panose="02020603050405020304" pitchFamily="18" charset="0"/>
              </a:rPr>
              <a:t>list pride po pošti v približno 14 </a:t>
            </a:r>
            <a:r>
              <a:rPr lang="sl-SI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dneh</a:t>
            </a:r>
            <a:endParaRPr lang="sl-SI" sz="2400" b="1" dirty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Izbira pediatra že v nosečnosti! </a:t>
            </a:r>
            <a:r>
              <a:rPr lang="sl-SI" sz="2400" b="1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(otrok mora imeti 1. pediatrični pregled, ko je star 1 mesec)</a:t>
            </a:r>
            <a:endParaRPr lang="sl-SI" sz="2400" b="1" dirty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Zdravstvena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kartica za otroka pride po pošti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Prvih 60. dni otrokovega življenja lahko zdravila zanj dvignete z zdravstveno kartico tistega po katerem je otrok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zavarovan</a:t>
            </a:r>
            <a:endParaRPr lang="sl-SI" sz="2400" b="1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4886" y="824715"/>
            <a:ext cx="5402315" cy="781664"/>
          </a:xfrm>
        </p:spPr>
        <p:txBody>
          <a:bodyPr>
            <a:noAutofit/>
          </a:bodyPr>
          <a:lstStyle/>
          <a:p>
            <a:pPr algn="ctr"/>
            <a:r>
              <a:rPr lang="sl-SI" sz="3000" b="1" dirty="0">
                <a:latin typeface="Sitka Heading" panose="02000505000000020004" pitchFamily="2" charset="0"/>
              </a:rPr>
              <a:t>PATRONAŽNA </a:t>
            </a:r>
            <a:r>
              <a:rPr lang="sl-SI" sz="3000" b="1" dirty="0" smtClean="0">
                <a:latin typeface="Sitka Heading" panose="02000505000000020004" pitchFamily="2" charset="0"/>
              </a:rPr>
              <a:t>SESTRA</a:t>
            </a:r>
            <a:endParaRPr lang="sl-SI" sz="3000" dirty="0">
              <a:latin typeface="Sitka Heading" panose="02000505000000020004" pitchFamily="2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468190" y="2463113"/>
            <a:ext cx="4913393" cy="4134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En obisk 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V </a:t>
            </a: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zadnji tretjini </a:t>
            </a:r>
            <a:r>
              <a:rPr lang="sl-SI" sz="2400" dirty="0" smtClean="0">
                <a:latin typeface="Sitka Heading" panose="02000505000000020004" pitchFamily="2" charset="0"/>
              </a:rPr>
              <a:t>nosečnosti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Običajno prijavijo </a:t>
            </a: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ginekologi</a:t>
            </a:r>
            <a:r>
              <a:rPr lang="sl-SI" sz="2400" dirty="0" smtClean="0">
                <a:latin typeface="Sitka Heading" panose="02000505000000020004" pitchFamily="2" charset="0"/>
              </a:rPr>
              <a:t> sami 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Lahko pokličete tudi sami v ZD Adolfa Drolca – patronažna služba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Pogovor </a:t>
            </a: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o pripravi na porod</a:t>
            </a:r>
            <a:r>
              <a:rPr lang="sl-SI" sz="2400" dirty="0" smtClean="0">
                <a:latin typeface="Sitka Heading" panose="02000505000000020004" pitchFamily="2" charset="0"/>
              </a:rPr>
              <a:t>, o prehrani, pripravi oblačil, prihodu domov           </a:t>
            </a:r>
            <a:endParaRPr lang="sl-SI" sz="2400" dirty="0">
              <a:latin typeface="Sitka Heading" panose="02000505000000020004" pitchFamily="2" charset="0"/>
            </a:endParaRP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5788025" y="3392488"/>
            <a:ext cx="6099175" cy="3465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Obisk že </a:t>
            </a: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naslednji dan</a:t>
            </a:r>
            <a:r>
              <a:rPr lang="sl-SI" sz="2400" dirty="0" smtClean="0">
                <a:latin typeface="Sitka Heading" panose="02000505000000020004" pitchFamily="2" charset="0"/>
              </a:rPr>
              <a:t> po prihodu domov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Pregledi  novorojenčka 2-3 x na teden, do prvega kopanja.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2 obiska </a:t>
            </a:r>
            <a:r>
              <a:rPr lang="sl-SI" sz="2400" dirty="0" smtClean="0">
                <a:latin typeface="Sitka Heading" panose="02000505000000020004" pitchFamily="2" charset="0"/>
              </a:rPr>
              <a:t>namenjena </a:t>
            </a: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otročnici</a:t>
            </a:r>
            <a:r>
              <a:rPr lang="sl-SI" sz="2400" dirty="0" smtClean="0">
                <a:latin typeface="Sitka Heading" panose="02000505000000020004" pitchFamily="2" charset="0"/>
              </a:rPr>
              <a:t>(psihični in fizični pregled, </a:t>
            </a: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pobiranje šivov</a:t>
            </a:r>
            <a:r>
              <a:rPr lang="sl-SI" sz="2400" dirty="0" smtClean="0">
                <a:latin typeface="Sitka Heading" panose="02000505000000020004" pitchFamily="2" charset="0"/>
              </a:rPr>
              <a:t>,….)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3 obiski za dojenčka</a:t>
            </a:r>
            <a:endParaRPr lang="sl-SI" sz="2400" dirty="0">
              <a:solidFill>
                <a:schemeClr val="accent2"/>
              </a:solidFill>
              <a:latin typeface="Sitka Heading" panose="02000505000000020004" pitchFamily="2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1253388" y="2463113"/>
            <a:ext cx="2393342" cy="55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>
                <a:latin typeface="Sitka Heading" panose="02000505000000020004" pitchFamily="2" charset="0"/>
              </a:rPr>
              <a:t>V </a:t>
            </a:r>
            <a:r>
              <a:rPr lang="sl-SI" sz="2200" b="1" dirty="0" smtClean="0">
                <a:latin typeface="Sitka Heading" panose="02000505000000020004" pitchFamily="2" charset="0"/>
              </a:rPr>
              <a:t>nosečnosti</a:t>
            </a:r>
            <a:endParaRPr lang="sl-SI" sz="2200" b="1" dirty="0">
              <a:latin typeface="Sitka Heading" panose="02000505000000020004" pitchFamily="2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7235222" y="2463113"/>
            <a:ext cx="2393342" cy="55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 smtClean="0">
                <a:latin typeface="Sitka Heading" panose="02000505000000020004" pitchFamily="2" charset="0"/>
              </a:rPr>
              <a:t>Po porodu</a:t>
            </a:r>
            <a:endParaRPr lang="sl-SI" sz="2200" b="1" dirty="0">
              <a:latin typeface="Sitka Heading" panose="02000505000000020004" pitchFamily="2" charset="0"/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2781759" y="1635210"/>
            <a:ext cx="1106500" cy="6796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7059827" y="1635210"/>
            <a:ext cx="1112108" cy="6796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6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47070" y="402018"/>
            <a:ext cx="1771135" cy="1222153"/>
          </a:xfrm>
        </p:spPr>
        <p:txBody>
          <a:bodyPr>
            <a:noAutofit/>
          </a:bodyPr>
          <a:lstStyle/>
          <a:p>
            <a:pPr algn="ctr"/>
            <a:r>
              <a:rPr lang="sl-SI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Heading" panose="02000505000000020004" pitchFamily="2" charset="0"/>
              </a:rPr>
              <a:t>DOMA SMO</a:t>
            </a:r>
            <a:endParaRPr lang="sl-SI" sz="3200" b="1" dirty="0">
              <a:solidFill>
                <a:schemeClr val="tx1">
                  <a:lumMod val="95000"/>
                  <a:lumOff val="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351335" y="1678656"/>
            <a:ext cx="5868192" cy="648835"/>
          </a:xfrm>
        </p:spPr>
        <p:txBody>
          <a:bodyPr>
            <a:normAutofit/>
          </a:bodyPr>
          <a:lstStyle/>
          <a:p>
            <a:r>
              <a:rPr lang="sl-SI" sz="2500" b="1" dirty="0" smtClean="0">
                <a:latin typeface="Sitka Heading" panose="02000505000000020004" pitchFamily="2" charset="0"/>
              </a:rPr>
              <a:t>Da se </a:t>
            </a:r>
            <a:r>
              <a:rPr lang="sl-SI" sz="3000" b="1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navežeta</a:t>
            </a:r>
            <a:r>
              <a:rPr lang="sl-SI" sz="2500" b="1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 </a:t>
            </a:r>
            <a:r>
              <a:rPr lang="sl-SI" sz="2500" b="1" dirty="0">
                <a:solidFill>
                  <a:schemeClr val="accent2"/>
                </a:solidFill>
                <a:latin typeface="Sitka Heading" panose="02000505000000020004" pitchFamily="2" charset="0"/>
              </a:rPr>
              <a:t>(</a:t>
            </a:r>
            <a:r>
              <a:rPr lang="sl-SI" sz="2500" b="1" dirty="0" err="1">
                <a:solidFill>
                  <a:schemeClr val="accent2"/>
                </a:solidFill>
                <a:latin typeface="Sitka Heading" panose="02000505000000020004" pitchFamily="2" charset="0"/>
              </a:rPr>
              <a:t>attachment</a:t>
            </a:r>
            <a:r>
              <a:rPr lang="sl-SI" sz="2500" b="1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)          </a:t>
            </a:r>
            <a:r>
              <a:rPr lang="sl-SI" sz="2500" b="1" dirty="0" smtClean="0">
                <a:latin typeface="Sitka Heading" panose="02000505000000020004" pitchFamily="2" charset="0"/>
              </a:rPr>
              <a:t>in </a:t>
            </a:r>
            <a:endParaRPr lang="sl-SI" sz="2500" dirty="0">
              <a:latin typeface="Sitka Heading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351335" y="3485500"/>
            <a:ext cx="3495735" cy="198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1do </a:t>
            </a:r>
            <a:r>
              <a:rPr lang="sl-SI" sz="2400" dirty="0">
                <a:latin typeface="Sitka Heading" panose="02000505000000020004" pitchFamily="2" charset="0"/>
              </a:rPr>
              <a:t>2 meseca traja </a:t>
            </a:r>
            <a:r>
              <a:rPr lang="sl-SI" sz="2400" dirty="0" smtClean="0">
                <a:latin typeface="Sitka Heading" panose="02000505000000020004" pitchFamily="2" charset="0"/>
              </a:rPr>
              <a:t>navezovanje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 </a:t>
            </a:r>
            <a:r>
              <a:rPr lang="sl-SI" sz="2400" dirty="0">
                <a:latin typeface="Sitka Heading" panose="02000505000000020004" pitchFamily="2" charset="0"/>
              </a:rPr>
              <a:t>drug na </a:t>
            </a:r>
            <a:r>
              <a:rPr lang="sl-SI" sz="2400" dirty="0" smtClean="0">
                <a:latin typeface="Sitka Heading" panose="02000505000000020004" pitchFamily="2" charset="0"/>
              </a:rPr>
              <a:t>drugega,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je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obojestransko</a:t>
            </a:r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3"/>
          </p:nvPr>
        </p:nvSpPr>
        <p:spPr>
          <a:xfrm>
            <a:off x="6219527" y="1724703"/>
            <a:ext cx="5626923" cy="602788"/>
          </a:xfrm>
        </p:spPr>
        <p:txBody>
          <a:bodyPr>
            <a:normAutofit/>
          </a:bodyPr>
          <a:lstStyle/>
          <a:p>
            <a:r>
              <a:rPr lang="sl-SI" sz="3000" b="1" dirty="0">
                <a:solidFill>
                  <a:schemeClr val="accent2"/>
                </a:solidFill>
                <a:latin typeface="Sitka Heading" panose="02000505000000020004" pitchFamily="2" charset="0"/>
              </a:rPr>
              <a:t>vzpostavita vez </a:t>
            </a:r>
            <a:r>
              <a:rPr lang="sl-SI" sz="2400" b="1" dirty="0">
                <a:solidFill>
                  <a:schemeClr val="accent2"/>
                </a:solidFill>
                <a:latin typeface="Sitka Heading" panose="02000505000000020004" pitchFamily="2" charset="0"/>
              </a:rPr>
              <a:t>(</a:t>
            </a:r>
            <a:r>
              <a:rPr lang="sl-SI" sz="2400" b="1" dirty="0" err="1">
                <a:solidFill>
                  <a:schemeClr val="accent2"/>
                </a:solidFill>
                <a:latin typeface="Sitka Heading" panose="02000505000000020004" pitchFamily="2" charset="0"/>
              </a:rPr>
              <a:t>bonding</a:t>
            </a:r>
            <a:r>
              <a:rPr lang="sl-SI" sz="2400" b="1" dirty="0">
                <a:latin typeface="Sitka Heading" panose="02000505000000020004" pitchFamily="2" charset="0"/>
              </a:rPr>
              <a:t>) bo </a:t>
            </a:r>
            <a:r>
              <a:rPr lang="sl-SI" sz="2400" b="1" dirty="0" smtClean="0">
                <a:latin typeface="Sitka Heading" panose="02000505000000020004" pitchFamily="2" charset="0"/>
              </a:rPr>
              <a:t>trajalo</a:t>
            </a:r>
            <a:endParaRPr lang="sl-SI" sz="2400" dirty="0">
              <a:latin typeface="Sitka Heading" panose="02000505000000020004" pitchFamily="2" charset="0"/>
            </a:endParaRPr>
          </a:p>
        </p:txBody>
      </p:sp>
      <p:sp>
        <p:nvSpPr>
          <p:cNvPr id="9" name="Označba mesta vsebine 8"/>
          <p:cNvSpPr>
            <a:spLocks noGrp="1"/>
          </p:cNvSpPr>
          <p:nvPr>
            <p:ph sz="quarter" idx="4"/>
          </p:nvPr>
        </p:nvSpPr>
        <p:spPr>
          <a:xfrm>
            <a:off x="7799169" y="3577928"/>
            <a:ext cx="3688284" cy="228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err="1">
                <a:latin typeface="Sitka Heading" panose="02000505000000020004" pitchFamily="2" charset="0"/>
              </a:rPr>
              <a:t>bonding</a:t>
            </a:r>
            <a:r>
              <a:rPr lang="sl-SI" sz="2400" dirty="0">
                <a:latin typeface="Sitka Heading" panose="02000505000000020004" pitchFamily="2" charset="0"/>
              </a:rPr>
              <a:t> se začne neposredno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ob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rojstvu</a:t>
            </a:r>
            <a:r>
              <a:rPr lang="sl-SI" sz="2400" dirty="0" smtClean="0">
                <a:latin typeface="Sitka Heading" panose="02000505000000020004" pitchFamily="2" charset="0"/>
              </a:rPr>
              <a:t>,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privlačnost</a:t>
            </a:r>
            <a:r>
              <a:rPr lang="sl-SI" sz="2400" dirty="0">
                <a:latin typeface="Sitka Heading" panose="02000505000000020004" pitchFamily="2" charset="0"/>
              </a:rPr>
              <a:t>, prvi </a:t>
            </a:r>
            <a:r>
              <a:rPr lang="sl-SI" sz="2400" dirty="0" smtClean="0">
                <a:latin typeface="Sitka Heading" panose="02000505000000020004" pitchFamily="2" charset="0"/>
              </a:rPr>
              <a:t>stik,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enostransko,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oksitocin</a:t>
            </a:r>
            <a:endParaRPr lang="sl-SI" sz="2400" dirty="0">
              <a:solidFill>
                <a:schemeClr val="accent1">
                  <a:lumMod val="75000"/>
                </a:schemeClr>
              </a:solidFill>
              <a:latin typeface="Sitka Heading" panose="02000505000000020004" pitchFamily="2" charset="0"/>
            </a:endParaRPr>
          </a:p>
          <a:p>
            <a:endParaRPr lang="sl-SI" sz="2400" dirty="0">
              <a:latin typeface="Sitka Heading" panose="02000505000000020004" pitchFamily="2" charset="0"/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7158682" y="456503"/>
            <a:ext cx="3657599" cy="1113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200" dirty="0" smtClean="0">
                <a:latin typeface="Sitka Heading" panose="02000505000000020004" pitchFamily="2" charset="0"/>
              </a:rPr>
              <a:t>prevzemanje </a:t>
            </a:r>
            <a:r>
              <a:rPr lang="sl-SI" sz="2200" dirty="0">
                <a:latin typeface="Sitka Heading" panose="02000505000000020004" pitchFamily="2" charset="0"/>
              </a:rPr>
              <a:t>novih </a:t>
            </a:r>
            <a:r>
              <a:rPr lang="sl-SI" sz="2200" dirty="0" smtClean="0">
                <a:latin typeface="Sitka Heading" panose="02000505000000020004" pitchFamily="2" charset="0"/>
              </a:rPr>
              <a:t>vlog</a:t>
            </a:r>
          </a:p>
          <a:p>
            <a:r>
              <a:rPr lang="sl-SI" sz="2200" dirty="0" smtClean="0">
                <a:latin typeface="Sitka Heading" panose="02000505000000020004" pitchFamily="2" charset="0"/>
              </a:rPr>
              <a:t>prilagajanje</a:t>
            </a:r>
          </a:p>
          <a:p>
            <a:r>
              <a:rPr lang="sl-SI" sz="2200" dirty="0" smtClean="0">
                <a:latin typeface="Sitka Heading" panose="02000505000000020004" pitchFamily="2" charset="0"/>
              </a:rPr>
              <a:t>hormonska </a:t>
            </a:r>
            <a:r>
              <a:rPr lang="sl-SI" sz="2200" dirty="0">
                <a:latin typeface="Sitka Heading" panose="02000505000000020004" pitchFamily="2" charset="0"/>
              </a:rPr>
              <a:t>(ne)ravnovesja</a:t>
            </a:r>
          </a:p>
        </p:txBody>
      </p:sp>
      <p:sp>
        <p:nvSpPr>
          <p:cNvPr id="12" name="Desno ukrivljena puščica 11"/>
          <p:cNvSpPr/>
          <p:nvPr/>
        </p:nvSpPr>
        <p:spPr>
          <a:xfrm>
            <a:off x="47837" y="2528644"/>
            <a:ext cx="620202" cy="23138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  <a:latin typeface="Sitka Heading" panose="02000505000000020004" pitchFamily="2" charset="0"/>
            </a:endParaRPr>
          </a:p>
        </p:txBody>
      </p:sp>
      <p:sp>
        <p:nvSpPr>
          <p:cNvPr id="13" name="Levo ukrivljena puščica 12"/>
          <p:cNvSpPr/>
          <p:nvPr/>
        </p:nvSpPr>
        <p:spPr>
          <a:xfrm>
            <a:off x="11107068" y="2528644"/>
            <a:ext cx="720200" cy="22767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3" y="2417188"/>
            <a:ext cx="4337586" cy="433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esna puščica 4"/>
          <p:cNvSpPr/>
          <p:nvPr/>
        </p:nvSpPr>
        <p:spPr>
          <a:xfrm>
            <a:off x="5778843" y="801122"/>
            <a:ext cx="1219200" cy="42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4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7017" y="1398020"/>
            <a:ext cx="5724169" cy="4621117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300" b="1" dirty="0" smtClean="0">
                <a:latin typeface="Sitka Heading" panose="02000505000000020004" pitchFamily="2" charset="0"/>
              </a:rPr>
              <a:t>JOK</a:t>
            </a:r>
          </a:p>
          <a:p>
            <a:pPr marL="0" indent="0">
              <a:buNone/>
            </a:pPr>
            <a:endParaRPr lang="sl-SI" sz="2400" b="1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b="1" dirty="0" smtClean="0">
                <a:latin typeface="Sitka Heading" panose="02000505000000020004" pitchFamily="2" charset="0"/>
              </a:rPr>
              <a:t>Kaj novorojenček sporoča z jokom:</a:t>
            </a:r>
            <a:endParaRPr lang="sl-SI" sz="2400" b="1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prepoznavanje </a:t>
            </a:r>
            <a:r>
              <a:rPr lang="sl-SI" sz="2400" u="sng" dirty="0">
                <a:latin typeface="Sitka Heading" panose="02000505000000020004" pitchFamily="2" charset="0"/>
              </a:rPr>
              <a:t>različnih vrst joka: </a:t>
            </a:r>
            <a:endParaRPr lang="sl-SI" sz="2400" u="sng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sz="2400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dirty="0">
                <a:latin typeface="Sitka Heading" panose="02000505000000020004" pitchFamily="2" charset="0"/>
              </a:rPr>
              <a:t>n</a:t>
            </a:r>
            <a:r>
              <a:rPr lang="sl-SI" sz="2400" dirty="0" smtClean="0">
                <a:latin typeface="Sitka Heading" panose="02000505000000020004" pitchFamily="2" charset="0"/>
              </a:rPr>
              <a:t>izek </a:t>
            </a:r>
            <a:r>
              <a:rPr lang="sl-SI" sz="2400" dirty="0">
                <a:latin typeface="Sitka Heading" panose="02000505000000020004" pitchFamily="2" charset="0"/>
              </a:rPr>
              <a:t>jok: lačen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visok </a:t>
            </a:r>
            <a:r>
              <a:rPr lang="sl-SI" sz="2400" dirty="0">
                <a:latin typeface="Sitka Heading" panose="02000505000000020004" pitchFamily="2" charset="0"/>
              </a:rPr>
              <a:t>tok: v bolečinah</a:t>
            </a:r>
          </a:p>
          <a:p>
            <a:pPr marL="0" indent="0">
              <a:buNone/>
            </a:pPr>
            <a:r>
              <a:rPr lang="sl-SI" sz="2400" dirty="0">
                <a:latin typeface="Sitka Heading" panose="02000505000000020004" pitchFamily="2" charset="0"/>
              </a:rPr>
              <a:t>j</a:t>
            </a:r>
            <a:r>
              <a:rPr lang="sl-SI" sz="2400" dirty="0" smtClean="0">
                <a:latin typeface="Sitka Heading" panose="02000505000000020004" pitchFamily="2" charset="0"/>
              </a:rPr>
              <a:t>ok </a:t>
            </a:r>
            <a:r>
              <a:rPr lang="sl-SI" sz="2400" dirty="0">
                <a:latin typeface="Sitka Heading" panose="02000505000000020004" pitchFamily="2" charset="0"/>
              </a:rPr>
              <a:t>ki se postopoma razvija: utrujenost</a:t>
            </a:r>
          </a:p>
          <a:p>
            <a:pPr marL="0" indent="0">
              <a:buNone/>
            </a:pPr>
            <a:r>
              <a:rPr lang="sl-SI" sz="2400" dirty="0">
                <a:latin typeface="Sitka Heading" panose="02000505000000020004" pitchFamily="2" charset="0"/>
              </a:rPr>
              <a:t>tarnanje: </a:t>
            </a:r>
            <a:r>
              <a:rPr lang="sl-SI" sz="2400" dirty="0" err="1" smtClean="0">
                <a:latin typeface="Sitka Heading" panose="02000505000000020004" pitchFamily="2" charset="0"/>
              </a:rPr>
              <a:t>dolgčasje</a:t>
            </a:r>
            <a:endParaRPr lang="sl-SI" sz="2400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sz="2400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sz="2400" dirty="0">
              <a:latin typeface="Sitka Heading" panose="02000505000000020004" pitchFamily="2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6535973" y="833284"/>
            <a:ext cx="4021890" cy="165405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l-SI" sz="2400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u="sng" dirty="0">
                <a:latin typeface="Sitka Heading" panose="02000505000000020004" pitchFamily="2" charset="0"/>
              </a:rPr>
              <a:t> Pomoč: </a:t>
            </a:r>
            <a:r>
              <a:rPr lang="sl-SI" sz="2400" dirty="0">
                <a:latin typeface="Sitka Heading" panose="02000505000000020004" pitchFamily="2" charset="0"/>
              </a:rPr>
              <a:t> Ko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zadovoljimo njegovo potrebo</a:t>
            </a:r>
            <a:r>
              <a:rPr lang="sl-SI" sz="2400" dirty="0">
                <a:latin typeface="Sitka Heading" panose="02000505000000020004" pitchFamily="2" charset="0"/>
              </a:rPr>
              <a:t>, se jok običajno </a:t>
            </a:r>
            <a:r>
              <a:rPr lang="sl-SI" sz="2400" dirty="0" smtClean="0">
                <a:latin typeface="Sitka Heading" panose="02000505000000020004" pitchFamily="2" charset="0"/>
              </a:rPr>
              <a:t>pomiri</a:t>
            </a:r>
            <a:endParaRPr lang="sl-SI" sz="2400" dirty="0">
              <a:latin typeface="Sitka Heading" panose="02000505000000020004" pitchFamily="2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6535973" y="3037399"/>
            <a:ext cx="4079019" cy="267765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>
                <a:latin typeface="Sitka Heading" panose="02000505000000020004" pitchFamily="2" charset="0"/>
              </a:rPr>
              <a:t>Novorojenčki ne razlikujejo med dnevom in nočjo</a:t>
            </a:r>
          </a:p>
          <a:p>
            <a:r>
              <a:rPr lang="sl-SI" sz="2400" dirty="0">
                <a:latin typeface="Sitka Heading" panose="02000505000000020004" pitchFamily="2" charset="0"/>
              </a:rPr>
              <a:t>navajanje na ritem (brez telesne stimulacije, ponoči brez govorjenja, manj dotikov, ugašanje luči)</a:t>
            </a:r>
          </a:p>
          <a:p>
            <a:endParaRPr lang="sl-SI" sz="2400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220" y="432937"/>
            <a:ext cx="2145951" cy="680245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Krči</a:t>
            </a:r>
            <a:endParaRPr lang="sl-SI" sz="3600" b="1" dirty="0">
              <a:solidFill>
                <a:schemeClr val="accent1">
                  <a:lumMod val="7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type="body" sz="half" idx="2"/>
          </p:nvPr>
        </p:nvSpPr>
        <p:spPr>
          <a:xfrm>
            <a:off x="1494392" y="321619"/>
            <a:ext cx="10512077" cy="5610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po </a:t>
            </a:r>
            <a:r>
              <a:rPr lang="sl-SI" sz="2400" dirty="0">
                <a:latin typeface="Sitka Heading" panose="02000505000000020004" pitchFamily="2" charset="0"/>
              </a:rPr>
              <a:t>3. tednu pa vse do 3. </a:t>
            </a:r>
            <a:r>
              <a:rPr lang="sl-SI" sz="2400" dirty="0" smtClean="0">
                <a:latin typeface="Sitka Heading" panose="02000505000000020004" pitchFamily="2" charset="0"/>
              </a:rPr>
              <a:t>meseca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se </a:t>
            </a:r>
            <a:r>
              <a:rPr lang="sl-SI" sz="2400" dirty="0">
                <a:latin typeface="Sitka Heading" panose="02000505000000020004" pitchFamily="2" charset="0"/>
              </a:rPr>
              <a:t>napenja, rdeč obraz,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itka Heading" panose="02000505000000020004" pitchFamily="2" charset="0"/>
              </a:rPr>
              <a:t>presunljiv jok brez premora</a:t>
            </a:r>
            <a:r>
              <a:rPr lang="sl-SI" sz="2400" dirty="0">
                <a:latin typeface="Sitka Heading" panose="02000505000000020004" pitchFamily="2" charset="0"/>
              </a:rPr>
              <a:t>, pritegne nogice k </a:t>
            </a:r>
            <a:r>
              <a:rPr lang="sl-SI" sz="2400" dirty="0" smtClean="0">
                <a:latin typeface="Sitka Heading" panose="02000505000000020004" pitchFamily="2" charset="0"/>
              </a:rPr>
              <a:t>trebuščku</a:t>
            </a:r>
            <a:endParaRPr lang="sl-SI" sz="2400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pojavijo </a:t>
            </a:r>
            <a:r>
              <a:rPr lang="sl-SI" sz="2400" dirty="0">
                <a:latin typeface="Sitka Heading" panose="02000505000000020004" pitchFamily="2" charset="0"/>
              </a:rPr>
              <a:t>se lahko nenadoma po obroku,  med spanjem</a:t>
            </a:r>
          </a:p>
          <a:p>
            <a:pPr marL="0" indent="0">
              <a:buNone/>
            </a:pPr>
            <a:r>
              <a:rPr lang="sl-SI" sz="2400" dirty="0">
                <a:latin typeface="Sitka Heading" panose="02000505000000020004" pitchFamily="2" charset="0"/>
              </a:rPr>
              <a:t>p</a:t>
            </a:r>
            <a:r>
              <a:rPr lang="sl-SI" sz="2400" dirty="0" smtClean="0">
                <a:latin typeface="Sitka Heading" panose="02000505000000020004" pitchFamily="2" charset="0"/>
              </a:rPr>
              <a:t>ojavljajo </a:t>
            </a:r>
            <a:r>
              <a:rPr lang="sl-SI" sz="2400" dirty="0">
                <a:latin typeface="Sitka Heading" panose="02000505000000020004" pitchFamily="2" charset="0"/>
              </a:rPr>
              <a:t>se vsak dan, lahko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celo ob istem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času</a:t>
            </a:r>
          </a:p>
          <a:p>
            <a:pPr marL="0" indent="0">
              <a:buNone/>
            </a:pPr>
            <a:endParaRPr lang="sl-SI" sz="2400" dirty="0">
              <a:solidFill>
                <a:schemeClr val="accent1">
                  <a:lumMod val="75000"/>
                </a:schemeClr>
              </a:solidFill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dirty="0">
                <a:latin typeface="Sitka Heading" panose="02000505000000020004" pitchFamily="2" charset="0"/>
              </a:rPr>
              <a:t> </a:t>
            </a:r>
            <a:r>
              <a:rPr lang="sl-SI" sz="2400" u="sng" dirty="0">
                <a:latin typeface="Sitka Heading" panose="02000505000000020004" pitchFamily="2" charset="0"/>
              </a:rPr>
              <a:t>Vzrok</a:t>
            </a:r>
            <a:r>
              <a:rPr lang="sl-SI" sz="2400" dirty="0">
                <a:latin typeface="Sitka Heading" panose="02000505000000020004" pitchFamily="2" charset="0"/>
              </a:rPr>
              <a:t>: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nezrela prebava, </a:t>
            </a:r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Sitka Heading" panose="02000505000000020004" pitchFamily="2" charset="0"/>
              </a:rPr>
              <a:t>vetrovi</a:t>
            </a:r>
          </a:p>
          <a:p>
            <a:pPr marL="0" indent="0">
              <a:buNone/>
            </a:pPr>
            <a:endParaRPr lang="sl-SI" sz="2400" dirty="0">
              <a:solidFill>
                <a:schemeClr val="accent1">
                  <a:lumMod val="75000"/>
                </a:schemeClr>
              </a:solidFill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400" u="sng" dirty="0" smtClean="0">
                <a:latin typeface="Sitka Heading" panose="02000505000000020004" pitchFamily="2" charset="0"/>
              </a:rPr>
              <a:t>Pomoč</a:t>
            </a:r>
            <a:r>
              <a:rPr lang="sl-SI" sz="2400" dirty="0">
                <a:latin typeface="Sitka Heading" panose="02000505000000020004" pitchFamily="2" charset="0"/>
              </a:rPr>
              <a:t>: včasih sprememba prehranskih </a:t>
            </a:r>
            <a:r>
              <a:rPr lang="sl-SI" sz="2400" dirty="0" smtClean="0">
                <a:latin typeface="Sitka Heading" panose="02000505000000020004" pitchFamily="2" charset="0"/>
              </a:rPr>
              <a:t>navad </a:t>
            </a:r>
            <a:r>
              <a:rPr lang="sl-SI" sz="2400" dirty="0">
                <a:latin typeface="Sitka Heading" panose="02000505000000020004" pitchFamily="2" charset="0"/>
              </a:rPr>
              <a:t>matere, </a:t>
            </a:r>
            <a:r>
              <a:rPr lang="sl-SI" sz="2400" b="1" dirty="0">
                <a:latin typeface="Sitka Heading" panose="02000505000000020004" pitchFamily="2" charset="0"/>
              </a:rPr>
              <a:t>nežna masaža trebuščka</a:t>
            </a:r>
            <a:r>
              <a:rPr lang="sl-SI" sz="2400" dirty="0">
                <a:latin typeface="Sitka Heading" panose="02000505000000020004" pitchFamily="2" charset="0"/>
              </a:rPr>
              <a:t>, </a:t>
            </a:r>
            <a:r>
              <a:rPr lang="sl-SI" sz="2400" dirty="0" smtClean="0">
                <a:latin typeface="Sitka Heading" panose="02000505000000020004" pitchFamily="2" charset="0"/>
              </a:rPr>
              <a:t>sprememba </a:t>
            </a:r>
            <a:r>
              <a:rPr lang="sl-SI" sz="2400" dirty="0" err="1">
                <a:latin typeface="Sitka Heading" panose="02000505000000020004" pitchFamily="2" charset="0"/>
              </a:rPr>
              <a:t>položaja,podiranje</a:t>
            </a:r>
            <a:r>
              <a:rPr lang="sl-SI" sz="2400" dirty="0">
                <a:latin typeface="Sitka Heading" panose="02000505000000020004" pitchFamily="2" charset="0"/>
              </a:rPr>
              <a:t> kupčka, </a:t>
            </a:r>
            <a:r>
              <a:rPr lang="sl-SI" sz="2400" dirty="0" smtClean="0">
                <a:latin typeface="Sitka Heading" panose="02000505000000020004" pitchFamily="2" charset="0"/>
              </a:rPr>
              <a:t>janežev </a:t>
            </a:r>
            <a:r>
              <a:rPr lang="sl-SI" sz="2400" dirty="0">
                <a:latin typeface="Sitka Heading" panose="02000505000000020004" pitchFamily="2" charset="0"/>
              </a:rPr>
              <a:t>čaj,…</a:t>
            </a:r>
          </a:p>
          <a:p>
            <a:pPr marL="0" indent="0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Dojenčki </a:t>
            </a:r>
            <a:r>
              <a:rPr lang="sl-SI" sz="2400" dirty="0">
                <a:latin typeface="Sitka Heading" panose="02000505000000020004" pitchFamily="2" charset="0"/>
              </a:rPr>
              <a:t>izpostavljeni cigaretnemu dimu imajo pogosteje </a:t>
            </a:r>
            <a:r>
              <a:rPr lang="sl-SI" sz="2400" dirty="0" smtClean="0">
                <a:latin typeface="Sitka Heading" panose="02000505000000020004" pitchFamily="2" charset="0"/>
              </a:rPr>
              <a:t>krče</a:t>
            </a:r>
            <a:endParaRPr lang="sl-SI" sz="2400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87244" y="434505"/>
            <a:ext cx="5230761" cy="526111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Sitka Heading" panose="02000505000000020004" pitchFamily="2" charset="0"/>
              </a:rPr>
              <a:t>VARNOST </a:t>
            </a:r>
            <a:r>
              <a:rPr lang="sl-SI" sz="2800" b="1" dirty="0" smtClean="0">
                <a:latin typeface="Sitka Heading" panose="02000505000000020004" pitchFamily="2" charset="0"/>
              </a:rPr>
              <a:t>NOVOROJENČKA</a:t>
            </a:r>
            <a:endParaRPr lang="sl-SI" sz="2800" dirty="0">
              <a:latin typeface="Sitka Heading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16908" y="1219200"/>
            <a:ext cx="9325233" cy="54179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l-SI" b="1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dirty="0">
                <a:latin typeface="Sitka Heading" panose="02000505000000020004" pitchFamily="2" charset="0"/>
              </a:rPr>
              <a:t> Varnost </a:t>
            </a:r>
            <a:r>
              <a:rPr lang="sl-SI" dirty="0" smtClean="0">
                <a:latin typeface="Sitka Heading" panose="02000505000000020004" pitchFamily="2" charset="0"/>
              </a:rPr>
              <a:t>otroka je </a:t>
            </a:r>
            <a:r>
              <a:rPr lang="sl-SI" b="1" dirty="0" smtClean="0">
                <a:latin typeface="Sitka Heading" panose="02000505000000020004" pitchFamily="2" charset="0"/>
              </a:rPr>
              <a:t>odvisna </a:t>
            </a:r>
            <a:r>
              <a:rPr lang="sl-SI" b="1" dirty="0">
                <a:latin typeface="Sitka Heading" panose="02000505000000020004" pitchFamily="2" charset="0"/>
              </a:rPr>
              <a:t>od vas</a:t>
            </a:r>
            <a:r>
              <a:rPr lang="sl-SI" dirty="0">
                <a:latin typeface="Sitka Heading" panose="02000505000000020004" pitchFamily="2" charset="0"/>
              </a:rPr>
              <a:t>, hkrati pa jim </a:t>
            </a:r>
            <a:r>
              <a:rPr lang="sl-SI" b="1" dirty="0">
                <a:latin typeface="Sitka Heading" panose="02000505000000020004" pitchFamily="2" charset="0"/>
              </a:rPr>
              <a:t>morate dovoliti, da sami raziskujejo </a:t>
            </a:r>
            <a:r>
              <a:rPr lang="sl-SI" dirty="0">
                <a:latin typeface="Sitka Heading" panose="02000505000000020004" pitchFamily="2" charset="0"/>
              </a:rPr>
              <a:t>svoj svet in vsak dan kaj </a:t>
            </a:r>
            <a:r>
              <a:rPr lang="sl-SI" dirty="0" smtClean="0">
                <a:latin typeface="Sitka Heading" panose="02000505000000020004" pitchFamily="2" charset="0"/>
              </a:rPr>
              <a:t>odkrijejo</a:t>
            </a:r>
            <a:endParaRPr lang="sl-SI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dirty="0">
                <a:latin typeface="Sitka Heading" panose="02000505000000020004" pitchFamily="2" charset="0"/>
              </a:rPr>
              <a:t> Prve mesece naj </a:t>
            </a:r>
            <a:r>
              <a:rPr lang="sl-SI" b="1" dirty="0">
                <a:latin typeface="Sitka Heading" panose="02000505000000020004" pitchFamily="2" charset="0"/>
              </a:rPr>
              <a:t>dojenček v naročju leži</a:t>
            </a:r>
            <a:r>
              <a:rPr lang="sl-SI" dirty="0">
                <a:latin typeface="Sitka Heading" panose="02000505000000020004" pitchFamily="2" charset="0"/>
              </a:rPr>
              <a:t>. Ob tem mu </a:t>
            </a:r>
            <a:r>
              <a:rPr lang="sl-SI" b="1" dirty="0">
                <a:latin typeface="Sitka Heading" panose="02000505000000020004" pitchFamily="2" charset="0"/>
              </a:rPr>
              <a:t>podpiramo glavo in </a:t>
            </a:r>
            <a:r>
              <a:rPr lang="sl-SI" b="1" dirty="0" smtClean="0">
                <a:latin typeface="Sitka Heading" panose="02000505000000020004" pitchFamily="2" charset="0"/>
              </a:rPr>
              <a:t>hrbet</a:t>
            </a:r>
            <a:endParaRPr lang="sl-SI" b="1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 smtClean="0">
                <a:latin typeface="Sitka Heading" panose="02000505000000020004" pitchFamily="2" charset="0"/>
              </a:rPr>
              <a:t>Ne </a:t>
            </a:r>
            <a:r>
              <a:rPr lang="sl-SI" b="1" dirty="0">
                <a:latin typeface="Sitka Heading" panose="02000505000000020004" pitchFamily="2" charset="0"/>
              </a:rPr>
              <a:t>ga puščati samega</a:t>
            </a:r>
            <a:r>
              <a:rPr lang="sl-SI" dirty="0">
                <a:latin typeface="Sitka Heading" panose="02000505000000020004" pitchFamily="2" charset="0"/>
              </a:rPr>
              <a:t> na postelji nezavarovanega in leže na </a:t>
            </a:r>
            <a:r>
              <a:rPr lang="sl-SI" dirty="0" smtClean="0">
                <a:latin typeface="Sitka Heading" panose="02000505000000020004" pitchFamily="2" charset="0"/>
              </a:rPr>
              <a:t>hrbtu</a:t>
            </a:r>
            <a:endParaRPr lang="sl-SI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>
                <a:latin typeface="Sitka Heading" panose="02000505000000020004" pitchFamily="2" charset="0"/>
              </a:rPr>
              <a:t> Zdravi </a:t>
            </a:r>
            <a:r>
              <a:rPr lang="sl-SI" dirty="0" smtClean="0">
                <a:latin typeface="Sitka Heading" panose="02000505000000020004" pitchFamily="2" charset="0"/>
              </a:rPr>
              <a:t>obiski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>
                <a:latin typeface="Sitka Heading" panose="02000505000000020004" pitchFamily="2" charset="0"/>
              </a:rPr>
              <a:t> Ne sme spati na direktni sončni svetlobi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>
                <a:latin typeface="Sitka Heading" panose="02000505000000020004" pitchFamily="2" charset="0"/>
              </a:rPr>
              <a:t> V bližini dojenčka ne </a:t>
            </a:r>
            <a:r>
              <a:rPr lang="sl-SI" dirty="0" smtClean="0">
                <a:latin typeface="Sitka Heading" panose="02000505000000020004" pitchFamily="2" charset="0"/>
              </a:rPr>
              <a:t>kadite!!!</a:t>
            </a:r>
            <a:endParaRPr lang="sl-SI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>
                <a:latin typeface="Sitka Heading" panose="02000505000000020004" pitchFamily="2" charset="0"/>
              </a:rPr>
              <a:t>Novorojenčka ne </a:t>
            </a:r>
            <a:r>
              <a:rPr lang="sl-SI" b="1" dirty="0" smtClean="0">
                <a:latin typeface="Sitka Heading" panose="02000505000000020004" pitchFamily="2" charset="0"/>
              </a:rPr>
              <a:t>stresajte (</a:t>
            </a:r>
            <a:r>
              <a:rPr lang="sl-SI" b="1" dirty="0" err="1" smtClean="0">
                <a:latin typeface="Sitka Heading" panose="02000505000000020004" pitchFamily="2" charset="0"/>
              </a:rPr>
              <a:t>morojev</a:t>
            </a:r>
            <a:r>
              <a:rPr lang="sl-SI" b="1" dirty="0" smtClean="0">
                <a:latin typeface="Sitka Heading" panose="02000505000000020004" pitchFamily="2" charset="0"/>
              </a:rPr>
              <a:t> refleks)</a:t>
            </a:r>
            <a:endParaRPr lang="sl-SI" b="1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Heading" panose="02000505000000020004" pitchFamily="2" charset="0"/>
              </a:rPr>
              <a:t>Otroški </a:t>
            </a:r>
            <a:r>
              <a:rPr lang="sl-SI" dirty="0">
                <a:latin typeface="Sitka Heading" panose="02000505000000020004" pitchFamily="2" charset="0"/>
              </a:rPr>
              <a:t>sedež primeren starosti in velikosti vašega dojenčka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 smtClean="0">
                <a:latin typeface="Sitka Heading" panose="02000505000000020004" pitchFamily="2" charset="0"/>
              </a:rPr>
              <a:t>PRI </a:t>
            </a:r>
            <a:r>
              <a:rPr lang="sl-SI" b="1" dirty="0">
                <a:latin typeface="Sitka Heading" panose="02000505000000020004" pitchFamily="2" charset="0"/>
              </a:rPr>
              <a:t>VARNOSTI GRE PREDVSEM ZA </a:t>
            </a:r>
            <a:r>
              <a:rPr lang="sl-SI" b="1" dirty="0" smtClean="0">
                <a:latin typeface="Sitka Heading" panose="02000505000000020004" pitchFamily="2" charset="0"/>
              </a:rPr>
              <a:t>ZDRAVO </a:t>
            </a:r>
            <a:r>
              <a:rPr lang="sl-SI" b="1" dirty="0">
                <a:latin typeface="Sitka Heading" panose="02000505000000020004" pitchFamily="2" charset="0"/>
              </a:rPr>
              <a:t>PAMET IN </a:t>
            </a:r>
            <a:r>
              <a:rPr lang="sl-SI" b="1" dirty="0" smtClean="0">
                <a:latin typeface="Sitka Heading" panose="02000505000000020004" pitchFamily="2" charset="0"/>
              </a:rPr>
              <a:t>PREVIDNOST</a:t>
            </a:r>
            <a:endParaRPr lang="sl-SI" b="1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76" y="314897"/>
            <a:ext cx="2767116" cy="693175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OTROČNICA</a:t>
            </a:r>
            <a:endParaRPr lang="sl-SI" sz="2800" b="1" dirty="0">
              <a:solidFill>
                <a:schemeClr val="bg1"/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0086" y="1293340"/>
            <a:ext cx="6705600" cy="5269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>
                <a:latin typeface="Sitka Heading" panose="02000505000000020004" pitchFamily="2" charset="0"/>
              </a:rPr>
              <a:t>Porod pusti na ženskem telesu sledi: brazgotine, strije in odvečno kožo. To je realnost, ki pa jo ženske, in tudi mediji, raje skrivajo</a:t>
            </a:r>
            <a:r>
              <a:rPr lang="sl-SI" b="1" dirty="0" smtClean="0">
                <a:latin typeface="Sitka Heading" panose="02000505000000020004" pitchFamily="2" charset="0"/>
              </a:rPr>
              <a:t>.</a:t>
            </a:r>
            <a:endParaRPr lang="sl-SI" b="1" dirty="0">
              <a:latin typeface="Sitka Heading" panose="02000505000000020004" pitchFamily="2" charset="0"/>
            </a:endParaRPr>
          </a:p>
          <a:p>
            <a:pPr>
              <a:buFont typeface="Wingdings" pitchFamily="2" charset="2"/>
              <a:buChar char="v"/>
            </a:pPr>
            <a:endParaRPr lang="sl-SI" b="1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b="1" dirty="0" smtClean="0">
                <a:latin typeface="Sitka Heading" panose="02000505000000020004" pitchFamily="2" charset="0"/>
              </a:rPr>
              <a:t>TELO </a:t>
            </a:r>
            <a:r>
              <a:rPr lang="sl-SI" b="1" dirty="0">
                <a:latin typeface="Sitka Heading" panose="02000505000000020004" pitchFamily="2" charset="0"/>
              </a:rPr>
              <a:t>PO PORODU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Trebušček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običajno še ostane</a:t>
            </a:r>
            <a:r>
              <a:rPr lang="sl-SI" sz="2400" dirty="0">
                <a:latin typeface="Sitka Heading" panose="02000505000000020004" pitchFamily="2" charset="0"/>
              </a:rPr>
              <a:t>, vendar je mehek in </a:t>
            </a:r>
            <a:r>
              <a:rPr lang="sl-SI" sz="2400" dirty="0" smtClean="0">
                <a:latin typeface="Sitka Heading" panose="02000505000000020004" pitchFamily="2" charset="0"/>
              </a:rPr>
              <a:t>ohlapen</a:t>
            </a:r>
            <a:endParaRPr lang="sl-SI" sz="2400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latin typeface="Sitka Heading" panose="02000505000000020004" pitchFamily="2" charset="0"/>
              </a:rPr>
              <a:t>Boki </a:t>
            </a:r>
            <a:r>
              <a:rPr lang="sl-SI" sz="2400" dirty="0">
                <a:latin typeface="Sitka Heading" panose="02000505000000020004" pitchFamily="2" charset="0"/>
              </a:rPr>
              <a:t>ostanejo nekoliko </a:t>
            </a:r>
            <a:r>
              <a:rPr lang="sl-SI" sz="2400" dirty="0" smtClean="0">
                <a:latin typeface="Sitka Heading" panose="02000505000000020004" pitchFamily="2" charset="0"/>
              </a:rPr>
              <a:t>širši</a:t>
            </a:r>
            <a:endParaRPr lang="sl-SI" sz="2400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latin typeface="Sitka Heading" panose="02000505000000020004" pitchFamily="2" charset="0"/>
              </a:rPr>
              <a:t>Dojke </a:t>
            </a:r>
            <a:r>
              <a:rPr lang="sl-SI" sz="2400" dirty="0">
                <a:latin typeface="Sitka Heading" panose="02000505000000020004" pitchFamily="2" charset="0"/>
              </a:rPr>
              <a:t>so nekaj časa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po porodu polne</a:t>
            </a:r>
            <a:r>
              <a:rPr lang="sl-SI" sz="2400" dirty="0">
                <a:latin typeface="Sitka Heading" panose="02000505000000020004" pitchFamily="2" charset="0"/>
              </a:rPr>
              <a:t>,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nato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postanejo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ohlapne</a:t>
            </a:r>
            <a:r>
              <a:rPr lang="sl-SI" sz="2400" dirty="0" smtClean="0">
                <a:latin typeface="Sitka Heading" panose="02000505000000020004" pitchFamily="2" charset="0"/>
              </a:rPr>
              <a:t>, čeprav </a:t>
            </a:r>
            <a:r>
              <a:rPr lang="sl-SI" sz="2400" dirty="0">
                <a:latin typeface="Sitka Heading" panose="02000505000000020004" pitchFamily="2" charset="0"/>
              </a:rPr>
              <a:t>mleko še vedno nastaja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latin typeface="Sitka Heading" panose="02000505000000020004" pitchFamily="2" charset="0"/>
              </a:rPr>
              <a:t>Za </a:t>
            </a:r>
            <a:r>
              <a:rPr lang="sl-SI" sz="2400" dirty="0">
                <a:latin typeface="Sitka Heading" panose="02000505000000020004" pitchFamily="2" charset="0"/>
              </a:rPr>
              <a:t>vrnitev v „staro” stanje je potreben </a:t>
            </a:r>
            <a:r>
              <a:rPr lang="sl-SI" sz="2400" dirty="0" smtClean="0">
                <a:latin typeface="Sitka Heading" panose="02000505000000020004" pitchFamily="2" charset="0"/>
              </a:rPr>
              <a:t>čas</a:t>
            </a:r>
            <a:endParaRPr lang="sl-SI" sz="2400" dirty="0">
              <a:latin typeface="Sitka Heading" panose="02000505000000020004" pitchFamily="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7" y="1232846"/>
            <a:ext cx="5270499" cy="412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3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1275" y="535803"/>
            <a:ext cx="10626213" cy="6247119"/>
          </a:xfrm>
        </p:spPr>
        <p:txBody>
          <a:bodyPr numCol="2">
            <a:noAutofit/>
          </a:bodyPr>
          <a:lstStyle/>
          <a:p>
            <a:endParaRPr lang="sl-SI" dirty="0" smtClean="0">
              <a:latin typeface="Sitka Heading" panose="02000505000000020004" pitchFamily="2" charset="0"/>
            </a:endParaRPr>
          </a:p>
          <a:p>
            <a:endParaRPr lang="sl-SI" dirty="0">
              <a:latin typeface="Sitka Heading" panose="02000505000000020004" pitchFamily="2" charset="0"/>
            </a:endParaRPr>
          </a:p>
          <a:p>
            <a:endParaRPr lang="sl-SI" dirty="0" smtClean="0">
              <a:latin typeface="Sitka Heading" panose="02000505000000020004" pitchFamily="2" charset="0"/>
            </a:endParaRPr>
          </a:p>
          <a:p>
            <a:r>
              <a:rPr lang="sl-SI" dirty="0" smtClean="0">
                <a:latin typeface="Sitka Heading" panose="02000505000000020004" pitchFamily="2" charset="0"/>
              </a:rPr>
              <a:t>skrbna </a:t>
            </a:r>
            <a:r>
              <a:rPr lang="sl-SI" dirty="0">
                <a:latin typeface="Sitka Heading" panose="02000505000000020004" pitchFamily="2" charset="0"/>
              </a:rPr>
              <a:t>nega</a:t>
            </a:r>
          </a:p>
          <a:p>
            <a:r>
              <a:rPr lang="sl-SI" dirty="0" smtClean="0">
                <a:latin typeface="Sitka Heading" panose="02000505000000020004" pitchFamily="2" charset="0"/>
              </a:rPr>
              <a:t>hladni </a:t>
            </a:r>
            <a:r>
              <a:rPr lang="sl-SI" dirty="0">
                <a:latin typeface="Sitka Heading" panose="02000505000000020004" pitchFamily="2" charset="0"/>
              </a:rPr>
              <a:t>obkladki in različna mazila </a:t>
            </a:r>
            <a:r>
              <a:rPr lang="sl-SI" dirty="0" err="1" smtClean="0">
                <a:latin typeface="Sitka Heading" panose="02000505000000020004" pitchFamily="2" charset="0"/>
              </a:rPr>
              <a:t>oz</a:t>
            </a:r>
            <a:r>
              <a:rPr lang="sl-SI" dirty="0" smtClean="0">
                <a:latin typeface="Sitka Heading" panose="02000505000000020004" pitchFamily="2" charset="0"/>
              </a:rPr>
              <a:t> svečke</a:t>
            </a:r>
            <a:endParaRPr lang="sl-SI" dirty="0">
              <a:latin typeface="Sitka Heading" panose="02000505000000020004" pitchFamily="2" charset="0"/>
            </a:endParaRPr>
          </a:p>
          <a:p>
            <a:r>
              <a:rPr lang="sl-SI" dirty="0" smtClean="0">
                <a:latin typeface="Sitka Heading" panose="02000505000000020004" pitchFamily="2" charset="0"/>
              </a:rPr>
              <a:t>redna </a:t>
            </a:r>
            <a:r>
              <a:rPr lang="sl-SI" dirty="0">
                <a:latin typeface="Sitka Heading" panose="02000505000000020004" pitchFamily="2" charset="0"/>
              </a:rPr>
              <a:t>prebava</a:t>
            </a:r>
          </a:p>
          <a:p>
            <a:r>
              <a:rPr lang="sl-SI" dirty="0" smtClean="0">
                <a:latin typeface="Sitka Heading" panose="02000505000000020004" pitchFamily="2" charset="0"/>
              </a:rPr>
              <a:t>dosti tekočine</a:t>
            </a:r>
            <a:endParaRPr lang="sl-SI" dirty="0">
              <a:latin typeface="Sitka Heading" panose="02000505000000020004" pitchFamily="2" charset="0"/>
            </a:endParaRPr>
          </a:p>
          <a:p>
            <a:endParaRPr lang="sl-SI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dirty="0">
              <a:latin typeface="Sitka Heading" panose="02000505000000020004" pitchFamily="2" charset="0"/>
            </a:endParaRPr>
          </a:p>
          <a:p>
            <a:r>
              <a:rPr lang="sl-SI" dirty="0" smtClean="0">
                <a:latin typeface="Sitka Heading" panose="02000505000000020004" pitchFamily="2" charset="0"/>
              </a:rPr>
              <a:t>ob </a:t>
            </a:r>
            <a:r>
              <a:rPr lang="sl-SI" dirty="0">
                <a:latin typeface="Sitka Heading" panose="02000505000000020004" pitchFamily="2" charset="0"/>
              </a:rPr>
              <a:t>nenadnem smehu, kihanju</a:t>
            </a:r>
          </a:p>
          <a:p>
            <a:r>
              <a:rPr lang="sl-SI" dirty="0">
                <a:latin typeface="Sitka Heading" panose="02000505000000020004" pitchFamily="2" charset="0"/>
              </a:rPr>
              <a:t>vaje za mišice medeničnega </a:t>
            </a:r>
            <a:r>
              <a:rPr lang="sl-SI" dirty="0" smtClean="0">
                <a:latin typeface="Sitka Heading" panose="02000505000000020004" pitchFamily="2" charset="0"/>
              </a:rPr>
              <a:t>dna</a:t>
            </a:r>
            <a:endParaRPr lang="sl-SI" dirty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dirty="0" smtClean="0">
              <a:latin typeface="Sitka Heading" panose="02000505000000020004" pitchFamily="2" charset="0"/>
            </a:endParaRPr>
          </a:p>
          <a:p>
            <a:r>
              <a:rPr lang="sl-SI" dirty="0" smtClean="0">
                <a:latin typeface="Sitka Heading" panose="02000505000000020004" pitchFamily="2" charset="0"/>
              </a:rPr>
              <a:t>zaradi </a:t>
            </a:r>
            <a:r>
              <a:rPr lang="sl-SI" dirty="0">
                <a:latin typeface="Sitka Heading" panose="02000505000000020004" pitchFamily="2" charset="0"/>
              </a:rPr>
              <a:t>hormonskih </a:t>
            </a:r>
            <a:r>
              <a:rPr lang="sl-SI" dirty="0" smtClean="0">
                <a:latin typeface="Sitka Heading" panose="02000505000000020004" pitchFamily="2" charset="0"/>
              </a:rPr>
              <a:t>sprememb navali </a:t>
            </a:r>
            <a:r>
              <a:rPr lang="sl-SI" dirty="0">
                <a:latin typeface="Sitka Heading" panose="02000505000000020004" pitchFamily="2" charset="0"/>
              </a:rPr>
              <a:t>vročine</a:t>
            </a:r>
          </a:p>
          <a:p>
            <a:r>
              <a:rPr lang="sl-SI" dirty="0" smtClean="0">
                <a:latin typeface="Sitka Heading" panose="02000505000000020004" pitchFamily="2" charset="0"/>
              </a:rPr>
              <a:t>oblačila </a:t>
            </a:r>
            <a:r>
              <a:rPr lang="sl-SI" dirty="0">
                <a:latin typeface="Sitka Heading" panose="02000505000000020004" pitchFamily="2" charset="0"/>
              </a:rPr>
              <a:t>naravnih materialov</a:t>
            </a:r>
          </a:p>
          <a:p>
            <a:r>
              <a:rPr lang="sl-SI" dirty="0" smtClean="0">
                <a:latin typeface="Sitka Heading" panose="02000505000000020004" pitchFamily="2" charset="0"/>
              </a:rPr>
              <a:t>pogostejše </a:t>
            </a:r>
            <a:r>
              <a:rPr lang="sl-SI" dirty="0">
                <a:latin typeface="Sitka Heading" panose="02000505000000020004" pitchFamily="2" charset="0"/>
              </a:rPr>
              <a:t>prhanje</a:t>
            </a:r>
          </a:p>
          <a:p>
            <a:pPr marL="0" indent="0">
              <a:buNone/>
            </a:pPr>
            <a:endParaRPr lang="sl-SI" dirty="0">
              <a:latin typeface="Sitka Heading" panose="02000505000000020004" pitchFamily="2" charset="0"/>
            </a:endParaRPr>
          </a:p>
          <a:p>
            <a:endParaRPr lang="sl-SI" dirty="0" smtClean="0">
              <a:latin typeface="Sitka Heading" panose="02000505000000020004" pitchFamily="2" charset="0"/>
            </a:endParaRPr>
          </a:p>
          <a:p>
            <a:endParaRPr lang="sl-SI" dirty="0" smtClean="0">
              <a:latin typeface="Sitka Heading" panose="02000505000000020004" pitchFamily="2" charset="0"/>
            </a:endParaRPr>
          </a:p>
          <a:p>
            <a:endParaRPr lang="sl-SI" dirty="0">
              <a:latin typeface="Sitka Heading" panose="02000505000000020004" pitchFamily="2" charset="0"/>
            </a:endParaRPr>
          </a:p>
          <a:p>
            <a:pPr algn="just"/>
            <a:r>
              <a:rPr lang="sl-SI" dirty="0" smtClean="0">
                <a:latin typeface="Sitka Heading" panose="02000505000000020004" pitchFamily="2" charset="0"/>
              </a:rPr>
              <a:t>ne </a:t>
            </a:r>
            <a:r>
              <a:rPr lang="sl-SI" dirty="0">
                <a:latin typeface="Sitka Heading" panose="02000505000000020004" pitchFamily="2" charset="0"/>
              </a:rPr>
              <a:t>traja dolgo</a:t>
            </a:r>
          </a:p>
          <a:p>
            <a:pPr algn="just"/>
            <a:r>
              <a:rPr lang="sl-SI" dirty="0" smtClean="0">
                <a:latin typeface="Sitka Heading" panose="02000505000000020004" pitchFamily="2" charset="0"/>
              </a:rPr>
              <a:t>zdrava </a:t>
            </a:r>
            <a:r>
              <a:rPr lang="sl-SI" dirty="0">
                <a:latin typeface="Sitka Heading" panose="02000505000000020004" pitchFamily="2" charset="0"/>
              </a:rPr>
              <a:t>prehrana               </a:t>
            </a:r>
          </a:p>
          <a:p>
            <a:pPr algn="just"/>
            <a:r>
              <a:rPr lang="sl-SI" dirty="0" smtClean="0">
                <a:latin typeface="Sitka Heading" panose="02000505000000020004" pitchFamily="2" charset="0"/>
              </a:rPr>
              <a:t>potrpljenje</a:t>
            </a:r>
            <a:endParaRPr lang="sl-SI" dirty="0">
              <a:latin typeface="Sitka Heading" panose="02000505000000020004" pitchFamily="2" charset="0"/>
            </a:endParaRPr>
          </a:p>
        </p:txBody>
      </p:sp>
      <p:sp>
        <p:nvSpPr>
          <p:cNvPr id="2" name="Zaobljeni pravokotnik 1"/>
          <p:cNvSpPr/>
          <p:nvPr/>
        </p:nvSpPr>
        <p:spPr>
          <a:xfrm>
            <a:off x="1536807" y="1143090"/>
            <a:ext cx="2189950" cy="5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 Hemeroidi: </a:t>
            </a:r>
            <a:endParaRPr lang="sl-SI" sz="2000" dirty="0"/>
          </a:p>
        </p:txBody>
      </p:sp>
      <p:sp>
        <p:nvSpPr>
          <p:cNvPr id="4" name="Zaobljeni pravokotnik 3"/>
          <p:cNvSpPr/>
          <p:nvPr/>
        </p:nvSpPr>
        <p:spPr>
          <a:xfrm>
            <a:off x="6222785" y="4536750"/>
            <a:ext cx="2189950" cy="5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Izpadanje las</a:t>
            </a:r>
            <a:endParaRPr lang="sl-SI" sz="2000" dirty="0"/>
          </a:p>
        </p:txBody>
      </p:sp>
      <p:sp>
        <p:nvSpPr>
          <p:cNvPr id="5" name="Zaobljeni pravokotnik 4"/>
          <p:cNvSpPr/>
          <p:nvPr/>
        </p:nvSpPr>
        <p:spPr>
          <a:xfrm>
            <a:off x="1536807" y="4536750"/>
            <a:ext cx="2189950" cy="5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Uhajanje vode</a:t>
            </a:r>
            <a:endParaRPr lang="sl-SI" sz="2000" dirty="0"/>
          </a:p>
        </p:txBody>
      </p:sp>
      <p:sp>
        <p:nvSpPr>
          <p:cNvPr id="6" name="Zaobljeni pravokotnik 5"/>
          <p:cNvSpPr/>
          <p:nvPr/>
        </p:nvSpPr>
        <p:spPr>
          <a:xfrm>
            <a:off x="6222785" y="1143090"/>
            <a:ext cx="2189950" cy="54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 Močnejše potenje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362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0126" y="1353468"/>
            <a:ext cx="5615108" cy="30373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800" dirty="0" smtClean="0">
                <a:latin typeface="Sitka Text" panose="02000505000000020004" pitchFamily="2" charset="0"/>
              </a:rPr>
              <a:t>       </a:t>
            </a:r>
            <a:r>
              <a:rPr lang="sl-SI" sz="2800" b="1" u="sng" dirty="0" smtClean="0">
                <a:latin typeface="Sitka Text" panose="02000505000000020004" pitchFamily="2" charset="0"/>
              </a:rPr>
              <a:t>ožje </a:t>
            </a:r>
            <a:r>
              <a:rPr lang="sl-SI" sz="2800" b="1" u="sng" dirty="0">
                <a:latin typeface="Sitka Text" panose="02000505000000020004" pitchFamily="2" charset="0"/>
              </a:rPr>
              <a:t>poporodno obdobje</a:t>
            </a:r>
            <a:r>
              <a:rPr lang="sl-SI" sz="2800" b="1" dirty="0">
                <a:latin typeface="Sitka Text" panose="02000505000000020004" pitchFamily="2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sl-SI" sz="2100" dirty="0">
              <a:latin typeface="Sitka Text" panose="02000505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traja </a:t>
            </a:r>
            <a:r>
              <a:rPr lang="sl-SI" sz="2100" dirty="0">
                <a:latin typeface="Sitka Text" panose="02000505000000020004" pitchFamily="2" charset="0"/>
              </a:rPr>
              <a:t>prvih 9 dni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največje </a:t>
            </a:r>
            <a:r>
              <a:rPr lang="sl-SI" sz="2100" dirty="0">
                <a:latin typeface="Sitka Text" panose="02000505000000020004" pitchFamily="2" charset="0"/>
              </a:rPr>
              <a:t>spremembe na </a:t>
            </a:r>
            <a:r>
              <a:rPr lang="sl-SI" sz="2100" dirty="0" smtClean="0">
                <a:latin typeface="Sitka Text" panose="02000505000000020004" pitchFamily="2" charset="0"/>
              </a:rPr>
              <a:t>telesu otročnice </a:t>
            </a:r>
            <a:endParaRPr lang="sl-SI" sz="2100" dirty="0">
              <a:latin typeface="Sitka Text" panose="02000505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naval </a:t>
            </a:r>
            <a:r>
              <a:rPr lang="sl-SI" sz="2100" dirty="0">
                <a:latin typeface="Sitka Text" panose="02000505000000020004" pitchFamily="2" charset="0"/>
              </a:rPr>
              <a:t>mleka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močnejša </a:t>
            </a:r>
            <a:r>
              <a:rPr lang="sl-SI" sz="2100" dirty="0">
                <a:latin typeface="Sitka Text" panose="02000505000000020004" pitchFamily="2" charset="0"/>
              </a:rPr>
              <a:t>krvavitev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padec </a:t>
            </a:r>
            <a:r>
              <a:rPr lang="sl-SI" sz="2100" dirty="0">
                <a:latin typeface="Sitka Text" panose="02000505000000020004" pitchFamily="2" charset="0"/>
              </a:rPr>
              <a:t>telesne teže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ohlapne </a:t>
            </a:r>
            <a:r>
              <a:rPr lang="sl-SI" sz="2100" dirty="0">
                <a:latin typeface="Sitka Text" panose="02000505000000020004" pitchFamily="2" charset="0"/>
              </a:rPr>
              <a:t>trebušne mišice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100" dirty="0">
              <a:latin typeface="Sitka Text" panose="02000505000000020004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096000" y="1353468"/>
            <a:ext cx="581695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u="sng" dirty="0">
                <a:latin typeface="Sitka Text" panose="02000505000000020004" pitchFamily="2" charset="0"/>
              </a:rPr>
              <a:t>š</a:t>
            </a:r>
            <a:r>
              <a:rPr lang="sl-SI" sz="2800" b="1" u="sng" dirty="0" smtClean="0">
                <a:latin typeface="Sitka Text" panose="02000505000000020004" pitchFamily="2" charset="0"/>
              </a:rPr>
              <a:t>irše </a:t>
            </a:r>
            <a:r>
              <a:rPr lang="sl-SI" sz="2800" b="1" u="sng" dirty="0">
                <a:latin typeface="Sitka Text" panose="02000505000000020004" pitchFamily="2" charset="0"/>
              </a:rPr>
              <a:t>poporodno obdobje</a:t>
            </a:r>
            <a:r>
              <a:rPr lang="sl-SI" sz="2800" b="1" u="sng" dirty="0" smtClean="0">
                <a:latin typeface="Sitka Text" panose="02000505000000020004" pitchFamily="2" charset="0"/>
              </a:rPr>
              <a:t>:</a:t>
            </a:r>
          </a:p>
          <a:p>
            <a:endParaRPr lang="sl-SI" sz="2100" dirty="0">
              <a:latin typeface="Sitka Text" panose="0200050500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do </a:t>
            </a:r>
            <a:r>
              <a:rPr lang="sl-SI" sz="2100" dirty="0">
                <a:latin typeface="Sitka Text" panose="02000505000000020004" pitchFamily="2" charset="0"/>
              </a:rPr>
              <a:t>6 tednov po porodu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zaceljena </a:t>
            </a:r>
            <a:r>
              <a:rPr lang="sl-SI" sz="2100" dirty="0">
                <a:latin typeface="Sitka Text" panose="02000505000000020004" pitchFamily="2" charset="0"/>
              </a:rPr>
              <a:t>rana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nožnica </a:t>
            </a:r>
            <a:r>
              <a:rPr lang="sl-SI" sz="2100" dirty="0">
                <a:latin typeface="Sitka Text" panose="02000505000000020004" pitchFamily="2" charset="0"/>
              </a:rPr>
              <a:t>in maternica v stanje kot pred nosečnostjo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bledenje </a:t>
            </a:r>
            <a:r>
              <a:rPr lang="sl-SI" sz="2100" dirty="0">
                <a:latin typeface="Sitka Text" panose="02000505000000020004" pitchFamily="2" charset="0"/>
              </a:rPr>
              <a:t>strij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kožne </a:t>
            </a:r>
            <a:r>
              <a:rPr lang="sl-SI" sz="2100" dirty="0">
                <a:latin typeface="Sitka Text" panose="02000505000000020004" pitchFamily="2" charset="0"/>
              </a:rPr>
              <a:t>pigmentacije izginejo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krčne </a:t>
            </a:r>
            <a:r>
              <a:rPr lang="sl-SI" sz="2100" dirty="0">
                <a:latin typeface="Sitka Text" panose="02000505000000020004" pitchFamily="2" charset="0"/>
              </a:rPr>
              <a:t>žile in hemeroidi se zmanjšajo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100" dirty="0" smtClean="0">
                <a:latin typeface="Sitka Text" panose="02000505000000020004" pitchFamily="2" charset="0"/>
              </a:rPr>
              <a:t>težave </a:t>
            </a:r>
            <a:r>
              <a:rPr lang="sl-SI" sz="2100" dirty="0">
                <a:latin typeface="Sitka Text" panose="02000505000000020004" pitchFamily="2" charset="0"/>
              </a:rPr>
              <a:t>pri odvajanju vode in blata</a:t>
            </a:r>
          </a:p>
          <a:p>
            <a:endParaRPr lang="sl-SI" sz="2100" dirty="0">
              <a:latin typeface="Sitka Text" panose="02000505000000020004" pitchFamily="2" charset="0"/>
            </a:endParaRPr>
          </a:p>
          <a:p>
            <a:endParaRPr lang="sl-SI" sz="2100" dirty="0">
              <a:latin typeface="Sitka Text" panose="02000505000000020004" pitchFamily="2" charset="0"/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240126" y="4942703"/>
            <a:ext cx="5008606" cy="157335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tx1"/>
                </a:solidFill>
                <a:latin typeface="Sitka Text" panose="02000505000000020004" pitchFamily="2" charset="0"/>
              </a:rPr>
              <a:t>telo se po porodu počasi vrača v stanje, kot je bilo pred nosečnostjo</a:t>
            </a:r>
            <a:r>
              <a:rPr lang="sl-SI" sz="2100" dirty="0" smtClean="0">
                <a:solidFill>
                  <a:schemeClr val="tx1"/>
                </a:solidFill>
                <a:latin typeface="Sitka Text" panose="02000505000000020004" pitchFamily="2" charset="0"/>
              </a:rPr>
              <a:t>.</a:t>
            </a:r>
            <a:endParaRPr lang="sl-SI" sz="2100" dirty="0">
              <a:solidFill>
                <a:schemeClr val="tx1"/>
              </a:solidFill>
              <a:latin typeface="Sitka Text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tx1"/>
                </a:solidFill>
                <a:latin typeface="Sitka Text" panose="02000505000000020004" pitchFamily="2" charset="0"/>
              </a:rPr>
              <a:t>otročnica* (poporodno obdobje)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5924390" y="4942703"/>
            <a:ext cx="5248195" cy="1573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100" b="1" dirty="0">
                <a:solidFill>
                  <a:schemeClr val="tx1"/>
                </a:solidFill>
                <a:latin typeface="Sitka Text" panose="02000505000000020004" pitchFamily="2" charset="0"/>
              </a:rPr>
              <a:t>Najpogostejši zapleti</a:t>
            </a:r>
            <a:r>
              <a:rPr lang="sl-SI" sz="2100" b="1" dirty="0" smtClean="0">
                <a:solidFill>
                  <a:schemeClr val="tx1"/>
                </a:solidFill>
                <a:latin typeface="Sitka Text" panose="02000505000000020004" pitchFamily="2" charset="0"/>
              </a:rPr>
              <a:t>:</a:t>
            </a:r>
            <a:endParaRPr lang="sl-SI" sz="2100" b="1" dirty="0">
              <a:solidFill>
                <a:schemeClr val="tx1"/>
              </a:solidFill>
              <a:latin typeface="Sitka Text" panose="0200050500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tx1"/>
                </a:solidFill>
                <a:latin typeface="Sitka Text" panose="02000505000000020004" pitchFamily="2" charset="0"/>
              </a:rPr>
              <a:t>pozna </a:t>
            </a:r>
            <a:r>
              <a:rPr lang="sl-SI" sz="2100" dirty="0" smtClean="0">
                <a:solidFill>
                  <a:schemeClr val="tx1"/>
                </a:solidFill>
                <a:latin typeface="Sitka Text" panose="02000505000000020004" pitchFamily="2" charset="0"/>
              </a:rPr>
              <a:t>krvavitev, ki </a:t>
            </a:r>
            <a:r>
              <a:rPr lang="sl-SI" sz="2100" dirty="0">
                <a:solidFill>
                  <a:schemeClr val="tx1"/>
                </a:solidFill>
                <a:latin typeface="Sitka Text" panose="02000505000000020004" pitchFamily="2" charset="0"/>
              </a:rPr>
              <a:t>ni menstruacija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tx1"/>
                </a:solidFill>
                <a:latin typeface="Sitka Text" panose="02000505000000020004" pitchFamily="2" charset="0"/>
              </a:rPr>
              <a:t>vnetje maternične sluznice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l-SI" sz="2100" dirty="0">
                <a:solidFill>
                  <a:schemeClr val="tx1"/>
                </a:solidFill>
                <a:latin typeface="Sitka Text" panose="02000505000000020004" pitchFamily="2" charset="0"/>
              </a:rPr>
              <a:t>okužbe sečil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812764" y="278312"/>
            <a:ext cx="24548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300" b="1" dirty="0" smtClean="0"/>
              <a:t>PUERPERIJ</a:t>
            </a:r>
            <a:endParaRPr lang="sl-SI" sz="3300" b="1" dirty="0"/>
          </a:p>
        </p:txBody>
      </p:sp>
      <p:cxnSp>
        <p:nvCxnSpPr>
          <p:cNvPr id="7" name="Raven puščični povezovalnik 6"/>
          <p:cNvCxnSpPr/>
          <p:nvPr/>
        </p:nvCxnSpPr>
        <p:spPr>
          <a:xfrm flipH="1">
            <a:off x="3987114" y="878476"/>
            <a:ext cx="1474572" cy="551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6433751" y="878476"/>
            <a:ext cx="1408671" cy="5549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2057" y="1575132"/>
            <a:ext cx="3307335" cy="795486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>
                <a:latin typeface="Sitka Heading" panose="02000505000000020004" pitchFamily="2" charset="0"/>
              </a:rPr>
              <a:t>ŠIVI PO </a:t>
            </a:r>
            <a:r>
              <a:rPr lang="sl-SI" sz="2800" b="1" dirty="0" err="1" smtClean="0">
                <a:latin typeface="Sitka Heading" panose="02000505000000020004" pitchFamily="2" charset="0"/>
              </a:rPr>
              <a:t>PORODu</a:t>
            </a:r>
            <a:endParaRPr lang="sl-SI" sz="2800" dirty="0">
              <a:latin typeface="Sitka Heading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22708" y="2873303"/>
            <a:ext cx="5361534" cy="2928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Pomembno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je: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>
                <a:latin typeface="Sitka Heading" panose="02000505000000020004" pitchFamily="2" charset="0"/>
              </a:rPr>
              <a:t>redno </a:t>
            </a:r>
            <a:r>
              <a:rPr lang="sl-SI" sz="2400" dirty="0">
                <a:latin typeface="Sitka Heading" panose="02000505000000020004" pitchFamily="2" charset="0"/>
              </a:rPr>
              <a:t>menjavanje </a:t>
            </a:r>
            <a:r>
              <a:rPr lang="sl-SI" sz="2400" dirty="0" smtClean="0">
                <a:latin typeface="Sitka Heading" panose="02000505000000020004" pitchFamily="2" charset="0"/>
              </a:rPr>
              <a:t>vložkov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>
                <a:latin typeface="Sitka Heading" panose="02000505000000020004" pitchFamily="2" charset="0"/>
              </a:rPr>
              <a:t>tuširanje </a:t>
            </a:r>
            <a:r>
              <a:rPr lang="sl-SI" sz="2400" dirty="0">
                <a:latin typeface="Sitka Heading" panose="02000505000000020004" pitchFamily="2" charset="0"/>
              </a:rPr>
              <a:t>rane z mlačno vodo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>
                <a:latin typeface="Sitka Heading" panose="02000505000000020004" pitchFamily="2" charset="0"/>
              </a:rPr>
              <a:t>brez </a:t>
            </a:r>
            <a:r>
              <a:rPr lang="sl-SI" sz="2400" dirty="0">
                <a:latin typeface="Sitka Heading" panose="02000505000000020004" pitchFamily="2" charset="0"/>
              </a:rPr>
              <a:t>uporabe intimnih mil,…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>
                <a:latin typeface="Sitka Heading" panose="02000505000000020004" pitchFamily="2" charset="0"/>
              </a:rPr>
              <a:t>manjši </a:t>
            </a:r>
            <a:r>
              <a:rPr lang="sl-SI" sz="2400" dirty="0">
                <a:latin typeface="Sitka Heading" panose="02000505000000020004" pitchFamily="2" charset="0"/>
              </a:rPr>
              <a:t>koraki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>
                <a:latin typeface="Sitka Heading" panose="02000505000000020004" pitchFamily="2" charset="0"/>
              </a:rPr>
              <a:t>čim </a:t>
            </a:r>
            <a:r>
              <a:rPr lang="sl-SI" sz="2400" dirty="0">
                <a:latin typeface="Sitka Heading" panose="02000505000000020004" pitchFamily="2" charset="0"/>
              </a:rPr>
              <a:t>manj sedeti </a:t>
            </a:r>
            <a:r>
              <a:rPr lang="sl-SI" sz="2400" dirty="0" smtClean="0">
                <a:latin typeface="Sitka Heading" panose="02000505000000020004" pitchFamily="2" charset="0"/>
              </a:rPr>
              <a:t>direktno na rani</a:t>
            </a:r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8295019" y="2609162"/>
            <a:ext cx="3227294" cy="291224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200" dirty="0">
                <a:solidFill>
                  <a:schemeClr val="tx1"/>
                </a:solidFill>
                <a:latin typeface="Sitka Heading" panose="02000505000000020004" pitchFamily="2" charset="0"/>
              </a:rPr>
              <a:t>Po vaginalnem porodu </a:t>
            </a:r>
            <a:r>
              <a:rPr lang="sl-SI" sz="2200" b="1" dirty="0">
                <a:solidFill>
                  <a:schemeClr val="accent2"/>
                </a:solidFill>
                <a:latin typeface="Sitka Heading" panose="02000505000000020004" pitchFamily="2" charset="0"/>
              </a:rPr>
              <a:t>odpadejo sami (</a:t>
            </a:r>
            <a:r>
              <a:rPr lang="sl-SI" sz="2200" b="1" dirty="0" err="1">
                <a:solidFill>
                  <a:schemeClr val="accent2"/>
                </a:solidFill>
                <a:latin typeface="Sitka Heading" panose="02000505000000020004" pitchFamily="2" charset="0"/>
              </a:rPr>
              <a:t>resorbilni</a:t>
            </a:r>
            <a:r>
              <a:rPr lang="sl-SI" sz="2200" b="1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)</a:t>
            </a:r>
          </a:p>
          <a:p>
            <a:endParaRPr lang="sl-SI" sz="2200" dirty="0">
              <a:solidFill>
                <a:schemeClr val="tx1"/>
              </a:solidFill>
              <a:latin typeface="Sitka Heading" panose="02000505000000020004" pitchFamily="2" charset="0"/>
            </a:endParaRPr>
          </a:p>
          <a:p>
            <a:r>
              <a:rPr lang="sl-SI" sz="2200" dirty="0">
                <a:solidFill>
                  <a:schemeClr val="tx1"/>
                </a:solidFill>
                <a:latin typeface="Sitka Heading" panose="02000505000000020004" pitchFamily="2" charset="0"/>
              </a:rPr>
              <a:t>Po carskem rezu šive/sponke </a:t>
            </a:r>
            <a:r>
              <a:rPr lang="sl-SI" sz="2200" b="1" dirty="0">
                <a:solidFill>
                  <a:schemeClr val="accent2"/>
                </a:solidFill>
                <a:latin typeface="Sitka Heading" panose="02000505000000020004" pitchFamily="2" charset="0"/>
              </a:rPr>
              <a:t>pobere patronažna sestra </a:t>
            </a:r>
            <a:r>
              <a:rPr lang="sl-SI" sz="2200" dirty="0">
                <a:solidFill>
                  <a:schemeClr val="tx1"/>
                </a:solidFill>
                <a:latin typeface="Sitka Heading" panose="02000505000000020004" pitchFamily="2" charset="0"/>
              </a:rPr>
              <a:t>8., 9. ali 10. dan </a:t>
            </a:r>
          </a:p>
        </p:txBody>
      </p:sp>
    </p:spTree>
    <p:extLst>
      <p:ext uri="{BB962C8B-B14F-4D97-AF65-F5344CB8AC3E}">
        <p14:creationId xmlns:p14="http://schemas.microsoft.com/office/powerpoint/2010/main" val="30839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7064" y="366912"/>
            <a:ext cx="5033040" cy="612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800" b="1" dirty="0"/>
              <a:t>PRVI POPORODNI PREGLED PRI GINEKOLOGU</a:t>
            </a:r>
          </a:p>
          <a:p>
            <a:pPr marL="36000" lvl="1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200" dirty="0" smtClean="0"/>
              <a:t>na </a:t>
            </a:r>
            <a:r>
              <a:rPr lang="sl-SI" sz="2200" dirty="0"/>
              <a:t>pregled se naročite </a:t>
            </a:r>
            <a:r>
              <a:rPr lang="sl-SI" sz="2200" dirty="0" smtClean="0"/>
              <a:t>same</a:t>
            </a:r>
            <a:endParaRPr lang="sl-SI" sz="2200" dirty="0"/>
          </a:p>
          <a:p>
            <a:pPr marL="36000" lvl="1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200" dirty="0" smtClean="0"/>
              <a:t>par tednov </a:t>
            </a:r>
            <a:r>
              <a:rPr lang="sl-SI" sz="2200" dirty="0"/>
              <a:t>po </a:t>
            </a:r>
            <a:r>
              <a:rPr lang="sl-SI" sz="2200" dirty="0" smtClean="0"/>
              <a:t>porodu</a:t>
            </a:r>
            <a:endParaRPr lang="sl-SI" sz="2200" i="1" dirty="0"/>
          </a:p>
          <a:p>
            <a:pPr marL="36000" lvl="1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200" dirty="0"/>
              <a:t>p</a:t>
            </a:r>
            <a:r>
              <a:rPr lang="sl-SI" sz="2200" dirty="0" smtClean="0"/>
              <a:t>regled </a:t>
            </a:r>
            <a:r>
              <a:rPr lang="sl-SI" sz="2200" dirty="0"/>
              <a:t>presredka, </a:t>
            </a:r>
            <a:r>
              <a:rPr lang="sl-SI" sz="2200" dirty="0" smtClean="0"/>
              <a:t>nožnice, dojk</a:t>
            </a:r>
          </a:p>
          <a:p>
            <a:pPr marL="3600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200" dirty="0"/>
              <a:t>p</a:t>
            </a:r>
            <a:r>
              <a:rPr lang="sl-SI" sz="2200" dirty="0" smtClean="0"/>
              <a:t>ogovor </a:t>
            </a:r>
            <a:r>
              <a:rPr lang="sl-SI" sz="2200" dirty="0"/>
              <a:t>z ginekologom </a:t>
            </a:r>
            <a:r>
              <a:rPr lang="sl-SI" sz="2200" dirty="0" smtClean="0"/>
              <a:t>o kontracepciji, odvzemu brisa</a:t>
            </a:r>
          </a:p>
          <a:p>
            <a:pPr marL="3600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l-SI" sz="2200" dirty="0" smtClean="0"/>
              <a:t>materničnega vratu</a:t>
            </a:r>
          </a:p>
          <a:p>
            <a:pPr marL="36000" lvl="1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200" dirty="0" smtClean="0"/>
              <a:t>težave po porodu (uhajanje vode,…)</a:t>
            </a:r>
          </a:p>
          <a:p>
            <a:pPr marL="36000" lvl="1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200" dirty="0" smtClean="0"/>
              <a:t>s </a:t>
            </a:r>
            <a:r>
              <a:rPr lang="sl-SI" sz="2200" dirty="0"/>
              <a:t>seboj imejte materinsko </a:t>
            </a:r>
            <a:r>
              <a:rPr lang="sl-SI" sz="2200" dirty="0" smtClean="0"/>
              <a:t>knjižico</a:t>
            </a:r>
            <a:endParaRPr lang="sl-SI" sz="2200" dirty="0"/>
          </a:p>
        </p:txBody>
      </p:sp>
      <p:sp>
        <p:nvSpPr>
          <p:cNvPr id="2" name="Diagram poteka: odločitev 1"/>
          <p:cNvSpPr/>
          <p:nvPr/>
        </p:nvSpPr>
        <p:spPr>
          <a:xfrm>
            <a:off x="6309873" y="4595146"/>
            <a:ext cx="522514" cy="230521"/>
          </a:xfrm>
          <a:prstGeom prst="flowChartDecisio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iagram poteka: odločitev 5"/>
          <p:cNvSpPr/>
          <p:nvPr/>
        </p:nvSpPr>
        <p:spPr>
          <a:xfrm>
            <a:off x="6309873" y="3122595"/>
            <a:ext cx="522514" cy="230521"/>
          </a:xfrm>
          <a:prstGeom prst="flowChartDecisio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odločitev 6"/>
          <p:cNvSpPr/>
          <p:nvPr/>
        </p:nvSpPr>
        <p:spPr>
          <a:xfrm>
            <a:off x="6309873" y="2509313"/>
            <a:ext cx="522514" cy="230521"/>
          </a:xfrm>
          <a:prstGeom prst="flowChartDecisio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odločitev 7"/>
          <p:cNvSpPr/>
          <p:nvPr/>
        </p:nvSpPr>
        <p:spPr>
          <a:xfrm>
            <a:off x="6309873" y="1896031"/>
            <a:ext cx="522514" cy="230521"/>
          </a:xfrm>
          <a:prstGeom prst="flowChartDecisio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odločitev 8"/>
          <p:cNvSpPr/>
          <p:nvPr/>
        </p:nvSpPr>
        <p:spPr>
          <a:xfrm>
            <a:off x="6309873" y="5580187"/>
            <a:ext cx="522514" cy="230521"/>
          </a:xfrm>
          <a:prstGeom prst="flowChartDecisio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9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08390" y="181233"/>
            <a:ext cx="6988804" cy="936534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>
                <a:latin typeface="Sitka Heading" panose="02000505000000020004" pitchFamily="2" charset="0"/>
              </a:rPr>
              <a:t>KDAJ NAZAJ V </a:t>
            </a:r>
            <a:r>
              <a:rPr lang="sl-SI" sz="2800" b="1" dirty="0" smtClean="0">
                <a:latin typeface="Sitka Heading" panose="02000505000000020004" pitchFamily="2" charset="0"/>
              </a:rPr>
              <a:t>PORODNIŠNICO-OTROČNICA</a:t>
            </a:r>
            <a:endParaRPr lang="sl-SI" sz="2800" dirty="0">
              <a:latin typeface="Sitka Heading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2666" y="1227438"/>
            <a:ext cx="11435064" cy="56305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Prvih </a:t>
            </a:r>
            <a:r>
              <a:rPr lang="sl-SI" sz="2300" dirty="0">
                <a:solidFill>
                  <a:schemeClr val="accent2"/>
                </a:solidFill>
                <a:latin typeface="Sitka Heading" panose="02000505000000020004" pitchFamily="2" charset="0"/>
              </a:rPr>
              <a:t>6 tednov po porodu </a:t>
            </a:r>
            <a:r>
              <a:rPr lang="sl-SI" sz="2300" dirty="0">
                <a:latin typeface="Sitka Heading" panose="02000505000000020004" pitchFamily="2" charset="0"/>
              </a:rPr>
              <a:t>bi se naj oglasile v primeru težav v porodnišnici, v kateri ste </a:t>
            </a:r>
            <a:r>
              <a:rPr lang="sl-SI" sz="2300" dirty="0" smtClean="0">
                <a:latin typeface="Sitka Heading" panose="02000505000000020004" pitchFamily="2" charset="0"/>
              </a:rPr>
              <a:t>rodile (porodni blok, ali pokličete/se naročite v ATN –amb. za tvegano nosečnost)</a:t>
            </a:r>
            <a:endParaRPr lang="sl-SI" sz="2300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b="1" dirty="0">
                <a:latin typeface="Sitka Heading" panose="02000505000000020004" pitchFamily="2" charset="0"/>
              </a:rPr>
              <a:t>S sabo imejte:    </a:t>
            </a:r>
          </a:p>
          <a:p>
            <a:pPr marL="457200" lvl="1" indent="0">
              <a:buNone/>
            </a:pPr>
            <a:r>
              <a:rPr lang="sl-SI" sz="22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- </a:t>
            </a:r>
            <a:r>
              <a:rPr lang="sl-SI" sz="2200" dirty="0">
                <a:solidFill>
                  <a:schemeClr val="accent2"/>
                </a:solidFill>
                <a:latin typeface="Sitka Heading" panose="02000505000000020004" pitchFamily="2" charset="0"/>
              </a:rPr>
              <a:t>materinsko knjižico</a:t>
            </a:r>
          </a:p>
          <a:p>
            <a:pPr marL="457200" lvl="1" indent="0">
              <a:buNone/>
            </a:pPr>
            <a:r>
              <a:rPr lang="sl-SI" sz="22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- </a:t>
            </a:r>
            <a:r>
              <a:rPr lang="sl-SI" sz="2200" dirty="0">
                <a:solidFill>
                  <a:schemeClr val="accent2"/>
                </a:solidFill>
                <a:latin typeface="Sitka Heading" panose="02000505000000020004" pitchFamily="2" charset="0"/>
              </a:rPr>
              <a:t>odpustnico</a:t>
            </a:r>
          </a:p>
          <a:p>
            <a:pPr marL="457200" lvl="1" indent="0">
              <a:buNone/>
            </a:pPr>
            <a:r>
              <a:rPr lang="sl-SI" sz="22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- </a:t>
            </a:r>
            <a:r>
              <a:rPr lang="sl-SI" sz="2200" dirty="0">
                <a:solidFill>
                  <a:schemeClr val="accent2"/>
                </a:solidFill>
                <a:latin typeface="Sitka Heading" panose="02000505000000020004" pitchFamily="2" charset="0"/>
              </a:rPr>
              <a:t>zdravstveno izkaznico</a:t>
            </a:r>
          </a:p>
          <a:p>
            <a:pPr marL="457200" lvl="1" indent="0">
              <a:buNone/>
            </a:pPr>
            <a:r>
              <a:rPr lang="sl-SI" sz="2200" dirty="0" smtClean="0">
                <a:solidFill>
                  <a:schemeClr val="accent2"/>
                </a:solidFill>
                <a:latin typeface="Sitka Heading" panose="02000505000000020004" pitchFamily="2" charset="0"/>
              </a:rPr>
              <a:t>- </a:t>
            </a:r>
            <a:r>
              <a:rPr lang="sl-SI" sz="2200" dirty="0">
                <a:solidFill>
                  <a:schemeClr val="accent2"/>
                </a:solidFill>
                <a:latin typeface="Sitka Heading" panose="02000505000000020004" pitchFamily="2" charset="0"/>
              </a:rPr>
              <a:t>novorojenčka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>
                <a:latin typeface="Sitka Heading" panose="02000505000000020004" pitchFamily="2" charset="0"/>
              </a:rPr>
              <a:t>Če otročnica ostane v porodnišnici, je z njo hospitaliziran novorojenček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b="1" dirty="0">
                <a:latin typeface="Sitka Heading" panose="02000505000000020004" pitchFamily="2" charset="0"/>
              </a:rPr>
              <a:t>Vzroki</a:t>
            </a:r>
            <a:r>
              <a:rPr lang="sl-SI" sz="2300" b="1" dirty="0" smtClean="0">
                <a:latin typeface="Sitka Heading" panose="02000505000000020004" pitchFamily="2" charset="0"/>
              </a:rPr>
              <a:t>:</a:t>
            </a:r>
          </a:p>
          <a:p>
            <a:pPr marL="0" indent="0">
              <a:buNone/>
            </a:pPr>
            <a:r>
              <a:rPr lang="sl-SI" sz="2300" dirty="0" smtClean="0">
                <a:latin typeface="Sitka Heading" panose="02000505000000020004" pitchFamily="2" charset="0"/>
              </a:rPr>
              <a:t>- </a:t>
            </a:r>
            <a:r>
              <a:rPr lang="sl-SI" sz="2300" dirty="0">
                <a:latin typeface="Sitka Heading" panose="02000505000000020004" pitchFamily="2" charset="0"/>
              </a:rPr>
              <a:t>trde, </a:t>
            </a:r>
            <a:r>
              <a:rPr lang="sl-SI" sz="2300" b="1" dirty="0">
                <a:latin typeface="Sitka Heading" panose="02000505000000020004" pitchFamily="2" charset="0"/>
              </a:rPr>
              <a:t>boleče, rdeče </a:t>
            </a:r>
            <a:r>
              <a:rPr lang="sl-SI" sz="2300" b="1" dirty="0" err="1">
                <a:latin typeface="Sitka Heading" panose="02000505000000020004" pitchFamily="2" charset="0"/>
              </a:rPr>
              <a:t>dojke,povišana</a:t>
            </a:r>
            <a:r>
              <a:rPr lang="sl-SI" sz="2300" b="1" dirty="0">
                <a:latin typeface="Sitka Heading" panose="02000505000000020004" pitchFamily="2" charset="0"/>
              </a:rPr>
              <a:t> temperatura</a:t>
            </a:r>
            <a:r>
              <a:rPr lang="sl-SI" sz="2300" dirty="0">
                <a:latin typeface="Sitka Heading" panose="02000505000000020004" pitchFamily="2" charset="0"/>
              </a:rPr>
              <a:t>, utrujenost</a:t>
            </a:r>
          </a:p>
          <a:p>
            <a:pPr marL="0" indent="0">
              <a:buNone/>
            </a:pPr>
            <a:r>
              <a:rPr lang="sl-SI" sz="2300" dirty="0" smtClean="0">
                <a:latin typeface="Sitka Heading" panose="02000505000000020004" pitchFamily="2" charset="0"/>
              </a:rPr>
              <a:t>- </a:t>
            </a:r>
            <a:r>
              <a:rPr lang="sl-SI" sz="2300" dirty="0">
                <a:latin typeface="Sitka Heading" panose="02000505000000020004" pitchFamily="2" charset="0"/>
              </a:rPr>
              <a:t>smrdeča čišča </a:t>
            </a:r>
            <a:r>
              <a:rPr lang="sl-SI" sz="2300" dirty="0" err="1">
                <a:latin typeface="Sitka Heading" panose="02000505000000020004" pitchFamily="2" charset="0"/>
              </a:rPr>
              <a:t>oz</a:t>
            </a:r>
            <a:r>
              <a:rPr lang="sl-SI" sz="2300" dirty="0">
                <a:latin typeface="Sitka Heading" panose="02000505000000020004" pitchFamily="2" charset="0"/>
              </a:rPr>
              <a:t> nenadna ponovna </a:t>
            </a:r>
            <a:r>
              <a:rPr lang="sl-SI" sz="2300" b="1" dirty="0">
                <a:latin typeface="Sitka Heading" panose="02000505000000020004" pitchFamily="2" charset="0"/>
              </a:rPr>
              <a:t>sveža krvavitev</a:t>
            </a:r>
            <a:r>
              <a:rPr lang="sl-SI" sz="2300" dirty="0">
                <a:latin typeface="Sitka Heading" panose="02000505000000020004" pitchFamily="2" charset="0"/>
              </a:rPr>
              <a:t>, </a:t>
            </a:r>
            <a:r>
              <a:rPr lang="sl-SI" sz="2300" b="1" dirty="0">
                <a:latin typeface="Sitka Heading" panose="02000505000000020004" pitchFamily="2" charset="0"/>
              </a:rPr>
              <a:t>bolečine v trebuhu</a:t>
            </a:r>
          </a:p>
          <a:p>
            <a:pPr marL="0" indent="0">
              <a:buNone/>
            </a:pPr>
            <a:r>
              <a:rPr lang="sl-SI" sz="2300" dirty="0" smtClean="0">
                <a:latin typeface="Sitka Heading" panose="02000505000000020004" pitchFamily="2" charset="0"/>
              </a:rPr>
              <a:t>- </a:t>
            </a:r>
            <a:r>
              <a:rPr lang="sl-SI" sz="2300" b="1" dirty="0">
                <a:latin typeface="Sitka Heading" panose="02000505000000020004" pitchFamily="2" charset="0"/>
              </a:rPr>
              <a:t>razprtje rane, rdečina ali oteklina rane</a:t>
            </a:r>
          </a:p>
          <a:p>
            <a:pPr marL="0" indent="0">
              <a:buNone/>
            </a:pPr>
            <a:r>
              <a:rPr lang="sl-SI" sz="2300" dirty="0" smtClean="0">
                <a:latin typeface="Sitka Heading" panose="02000505000000020004" pitchFamily="2" charset="0"/>
              </a:rPr>
              <a:t>- </a:t>
            </a:r>
            <a:r>
              <a:rPr lang="sl-SI" sz="2300" dirty="0">
                <a:latin typeface="Sitka Heading" panose="02000505000000020004" pitchFamily="2" charset="0"/>
              </a:rPr>
              <a:t>zlatenica pri </a:t>
            </a:r>
            <a:r>
              <a:rPr lang="sl-SI" sz="2300" dirty="0" smtClean="0">
                <a:latin typeface="Sitka Heading" panose="02000505000000020004" pitchFamily="2" charset="0"/>
              </a:rPr>
              <a:t>otroku</a:t>
            </a:r>
            <a:endParaRPr lang="sl-SI" sz="2300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5926" y="220675"/>
            <a:ext cx="7280188" cy="1072665"/>
          </a:xfrm>
        </p:spPr>
        <p:txBody>
          <a:bodyPr>
            <a:normAutofit/>
          </a:bodyPr>
          <a:lstStyle/>
          <a:p>
            <a:pPr algn="ctr"/>
            <a:r>
              <a:rPr lang="sl-S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NEONATALNA AMBULANTA</a:t>
            </a:r>
            <a:endParaRPr lang="sl-S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095633"/>
            <a:ext cx="10820400" cy="5684108"/>
          </a:xfrm>
        </p:spPr>
        <p:txBody>
          <a:bodyPr>
            <a:normAutofit/>
          </a:bodyPr>
          <a:lstStyle/>
          <a:p>
            <a:endParaRPr lang="sl-SI" b="1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Do prvega meseca starosti novorojenčka!!</a:t>
            </a:r>
            <a:endParaRPr lang="sl-SI" b="1" dirty="0">
              <a:solidFill>
                <a:srgbClr val="FF0000"/>
              </a:solidFill>
            </a:endParaRPr>
          </a:p>
          <a:p>
            <a:r>
              <a:rPr lang="sl-SI" b="1" dirty="0" smtClean="0"/>
              <a:t>02 321 2461</a:t>
            </a:r>
          </a:p>
          <a:p>
            <a:r>
              <a:rPr lang="sl-SI" dirty="0" smtClean="0"/>
              <a:t>Od 10.00 -14.00 (od ponedeljka do </a:t>
            </a:r>
            <a:r>
              <a:rPr lang="sl-SI" smtClean="0"/>
              <a:t>petka), </a:t>
            </a:r>
            <a:r>
              <a:rPr lang="sl-SI" b="1" smtClean="0"/>
              <a:t>pokličite </a:t>
            </a:r>
            <a:r>
              <a:rPr lang="sl-SI" b="1" dirty="0" smtClean="0"/>
              <a:t>vnaprej!</a:t>
            </a:r>
          </a:p>
          <a:p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Vzroki za skrb: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smtClean="0"/>
              <a:t>Popek, ki krvavi </a:t>
            </a:r>
            <a:r>
              <a:rPr lang="sl-SI" dirty="0"/>
              <a:t>ž</a:t>
            </a:r>
            <a:r>
              <a:rPr lang="sl-SI" dirty="0" smtClean="0"/>
              <a:t>e nekaj dni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smtClean="0"/>
              <a:t>Novorojenček je vidno rumen, se ne zbuja sam in ne napreduje po teži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smtClean="0"/>
              <a:t>Gnojni izcedek </a:t>
            </a:r>
            <a:r>
              <a:rPr lang="sl-SI" dirty="0"/>
              <a:t>i</a:t>
            </a:r>
            <a:r>
              <a:rPr lang="sl-SI" dirty="0" smtClean="0"/>
              <a:t>z očesa</a:t>
            </a:r>
          </a:p>
          <a:p>
            <a:endParaRPr lang="sl-SI" b="1" dirty="0" smtClean="0"/>
          </a:p>
          <a:p>
            <a:r>
              <a:rPr lang="sl-SI" dirty="0" smtClean="0"/>
              <a:t>Če je otrok star več kot en mesec, dalje pregledi pri izbranem pediatru!</a:t>
            </a:r>
          </a:p>
          <a:p>
            <a:r>
              <a:rPr lang="sl-SI" b="1" dirty="0" smtClean="0"/>
              <a:t>Če novorojenček kaže znaka prehlada, dihalno stisko, resnejše zaplete, se obrnite na </a:t>
            </a:r>
            <a:r>
              <a:rPr lang="sl-SI" b="1" dirty="0" smtClean="0">
                <a:solidFill>
                  <a:srgbClr val="FF0000"/>
                </a:solidFill>
              </a:rPr>
              <a:t>Pediatrično kliniko (24 urni dežurni pediater)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90119" y="951637"/>
            <a:ext cx="3359739" cy="649489"/>
          </a:xfrm>
        </p:spPr>
        <p:txBody>
          <a:bodyPr>
            <a:noAutofit/>
          </a:bodyPr>
          <a:lstStyle/>
          <a:p>
            <a:r>
              <a:rPr lang="sl-SI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tka Heading" panose="02000505000000020004" pitchFamily="2" charset="0"/>
              </a:rPr>
              <a:t>MENSTRUACIJA</a:t>
            </a:r>
            <a:endParaRPr lang="sl-SI" sz="3300" dirty="0">
              <a:solidFill>
                <a:schemeClr val="tx1">
                  <a:lumMod val="95000"/>
                  <a:lumOff val="5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38876" y="1837039"/>
            <a:ext cx="5208407" cy="4201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 </a:t>
            </a:r>
            <a:r>
              <a:rPr lang="sl-SI" sz="2400" dirty="0">
                <a:latin typeface="Sitka Heading" panose="02000505000000020004" pitchFamily="2" charset="0"/>
              </a:rPr>
              <a:t>Po porodu se </a:t>
            </a:r>
            <a:r>
              <a:rPr lang="sl-SI" sz="2400" b="1" dirty="0">
                <a:latin typeface="Sitka Heading" panose="02000505000000020004" pitchFamily="2" charset="0"/>
              </a:rPr>
              <a:t>pojavi različno hitro</a:t>
            </a:r>
          </a:p>
          <a:p>
            <a:pPr marL="0" indent="0" algn="just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Naj </a:t>
            </a:r>
            <a:r>
              <a:rPr lang="sl-SI" sz="2400" dirty="0">
                <a:latin typeface="Sitka Heading" panose="02000505000000020004" pitchFamily="2" charset="0"/>
              </a:rPr>
              <a:t>bi se pojavila po prekinitvi </a:t>
            </a:r>
            <a:r>
              <a:rPr lang="sl-SI" sz="2400" dirty="0" smtClean="0">
                <a:latin typeface="Sitka Heading" panose="02000505000000020004" pitchFamily="2" charset="0"/>
              </a:rPr>
              <a:t>dojenja</a:t>
            </a:r>
            <a:endParaRPr lang="sl-SI" sz="2400" dirty="0">
              <a:latin typeface="Sitka Heading" panose="02000505000000020004" pitchFamily="2" charset="0"/>
            </a:endParaRPr>
          </a:p>
          <a:p>
            <a:pPr marL="0" indent="0" algn="just">
              <a:buNone/>
            </a:pPr>
            <a:r>
              <a:rPr lang="sl-SI" sz="2400" dirty="0">
                <a:latin typeface="Sitka Heading" panose="02000505000000020004" pitchFamily="2" charset="0"/>
              </a:rPr>
              <a:t>Običajno so na začetku </a:t>
            </a:r>
            <a:r>
              <a:rPr lang="sl-SI" sz="2400" b="1" dirty="0">
                <a:latin typeface="Sitka Heading" panose="02000505000000020004" pitchFamily="2" charset="0"/>
              </a:rPr>
              <a:t>še </a:t>
            </a:r>
            <a:r>
              <a:rPr lang="sl-SI" sz="2400" b="1" dirty="0" smtClean="0">
                <a:latin typeface="Sitka Heading" panose="02000505000000020004" pitchFamily="2" charset="0"/>
              </a:rPr>
              <a:t>neredne</a:t>
            </a:r>
            <a:endParaRPr lang="sl-SI" sz="2400" b="1" dirty="0">
              <a:latin typeface="Sitka Heading" panose="02000505000000020004" pitchFamily="2" charset="0"/>
            </a:endParaRPr>
          </a:p>
          <a:p>
            <a:pPr marL="0" indent="0" algn="just">
              <a:buNone/>
            </a:pPr>
            <a:r>
              <a:rPr lang="sl-SI" sz="2400" dirty="0">
                <a:latin typeface="Sitka Heading" panose="02000505000000020004" pitchFamily="2" charset="0"/>
              </a:rPr>
              <a:t>Možnost </a:t>
            </a:r>
            <a:r>
              <a:rPr lang="sl-SI" sz="2400" u="sng" dirty="0">
                <a:latin typeface="Sitka Heading" panose="02000505000000020004" pitchFamily="2" charset="0"/>
              </a:rPr>
              <a:t>zanositve kljub </a:t>
            </a:r>
            <a:r>
              <a:rPr lang="sl-SI" sz="2400" u="sng" dirty="0" smtClean="0">
                <a:latin typeface="Sitka Heading" panose="02000505000000020004" pitchFamily="2" charset="0"/>
              </a:rPr>
              <a:t>polnemu dojenju</a:t>
            </a:r>
            <a:endParaRPr lang="sl-SI" sz="2400" u="sng" dirty="0">
              <a:latin typeface="Sitka Heading" panose="02000505000000020004" pitchFamily="2" charset="0"/>
            </a:endParaRPr>
          </a:p>
          <a:p>
            <a:pPr marL="0" indent="0" algn="just">
              <a:buNone/>
            </a:pPr>
            <a:r>
              <a:rPr lang="sl-SI" sz="2400" dirty="0" smtClean="0">
                <a:latin typeface="Sitka Heading" panose="02000505000000020004" pitchFamily="2" charset="0"/>
              </a:rPr>
              <a:t>Možnost </a:t>
            </a:r>
            <a:r>
              <a:rPr lang="sl-SI" sz="2400" u="sng" dirty="0">
                <a:latin typeface="Sitka Heading" panose="02000505000000020004" pitchFamily="2" charset="0"/>
              </a:rPr>
              <a:t>zanositve kljub odsotnosti </a:t>
            </a:r>
            <a:r>
              <a:rPr lang="sl-SI" sz="2400" u="sng" dirty="0" smtClean="0">
                <a:latin typeface="Sitka Heading" panose="02000505000000020004" pitchFamily="2" charset="0"/>
              </a:rPr>
              <a:t>menstruacije</a:t>
            </a:r>
          </a:p>
          <a:p>
            <a:pPr marL="0" indent="0" algn="just">
              <a:buNone/>
            </a:pPr>
            <a:endParaRPr lang="sl-SI" sz="2400" dirty="0">
              <a:latin typeface="Sitka Heading" panose="02000505000000020004" pitchFamily="2" charset="0"/>
            </a:endParaRPr>
          </a:p>
          <a:p>
            <a:pPr marL="0" indent="0" algn="just">
              <a:buNone/>
            </a:pP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OVULACIJA se lahko pojavi kljub </a:t>
            </a:r>
            <a:r>
              <a:rPr lang="sl-SI" sz="2400" b="1" dirty="0" err="1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temu,da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 še ni bilo krvavitve!</a:t>
            </a:r>
            <a:endParaRPr lang="sl-SI" sz="2400" b="1" dirty="0">
              <a:solidFill>
                <a:schemeClr val="accent1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0" t="345" r="14684" b="-500"/>
          <a:stretch/>
        </p:blipFill>
        <p:spPr>
          <a:xfrm>
            <a:off x="7438768" y="1276382"/>
            <a:ext cx="4077451" cy="496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4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556" y="0"/>
            <a:ext cx="12117444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300" b="1" dirty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3300" b="1" dirty="0" smtClean="0">
                <a:solidFill>
                  <a:schemeClr val="bg1"/>
                </a:solidFill>
                <a:latin typeface="Sitka Heading" panose="02000505000000020004" pitchFamily="2" charset="0"/>
              </a:rPr>
              <a:t>PARTNERSTVO</a:t>
            </a:r>
          </a:p>
          <a:p>
            <a:pPr marL="0" indent="0">
              <a:buNone/>
            </a:pPr>
            <a:endParaRPr lang="sl-SI" sz="2300" b="1" dirty="0">
              <a:solidFill>
                <a:schemeClr val="bg1"/>
              </a:solidFill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sz="2300" b="1" i="1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sz="2300" b="1" i="1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r>
              <a:rPr lang="sl-SI" sz="2300" b="1" i="1" dirty="0" smtClean="0">
                <a:latin typeface="Sitka Heading" panose="02000505000000020004" pitchFamily="2" charset="0"/>
              </a:rPr>
              <a:t>“Poporodno </a:t>
            </a:r>
            <a:r>
              <a:rPr lang="sl-SI" sz="2300" b="1" i="1" dirty="0">
                <a:latin typeface="Sitka Heading" panose="02000505000000020004" pitchFamily="2" charset="0"/>
              </a:rPr>
              <a:t>obdobje je ne samo eno izmed najlepših obdobij v življenju vsake ženske, pač pa tudi velika prelomnica. Tako v čustvenem svetu, kot tudi na partnerskem področju prinaša mnogo izzivov. To obdobje zahteva preoblikovanje partnerskega odnosa, saj mora par za otroka ustvariti nov čustveni </a:t>
            </a:r>
            <a:r>
              <a:rPr lang="sl-SI" sz="2300" b="1" i="1" dirty="0" smtClean="0">
                <a:latin typeface="Sitka Heading" panose="02000505000000020004" pitchFamily="2" charset="0"/>
              </a:rPr>
              <a:t>prostor.”</a:t>
            </a:r>
          </a:p>
          <a:p>
            <a:pPr marL="0" indent="0">
              <a:buNone/>
            </a:pPr>
            <a:endParaRPr lang="sl-SI" sz="2300" b="1" i="1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sz="2300" b="1" i="1" dirty="0" smtClean="0">
              <a:latin typeface="Sitka Heading" panose="02000505000000020004" pitchFamily="2" charset="0"/>
            </a:endParaRPr>
          </a:p>
          <a:p>
            <a:pPr marL="0" indent="0">
              <a:buNone/>
            </a:pPr>
            <a:endParaRPr lang="sl-SI" sz="2300" b="1" i="1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>
                <a:latin typeface="Sitka Heading" panose="02000505000000020004" pitchFamily="2" charset="0"/>
              </a:rPr>
              <a:t>Življenje </a:t>
            </a:r>
            <a:r>
              <a:rPr lang="sl-SI" sz="2300" dirty="0">
                <a:latin typeface="Sitka Heading" panose="02000505000000020004" pitchFamily="2" charset="0"/>
              </a:rPr>
              <a:t>z dojenčkom bo vsakemu </a:t>
            </a:r>
            <a:r>
              <a:rPr lang="sl-SI" sz="2300" dirty="0" smtClean="0">
                <a:latin typeface="Sitka Heading" panose="02000505000000020004" pitchFamily="2" charset="0"/>
              </a:rPr>
              <a:t>partnerju </a:t>
            </a:r>
            <a:r>
              <a:rPr lang="sl-SI" sz="2300" dirty="0">
                <a:latin typeface="Sitka Heading" panose="02000505000000020004" pitchFamily="2" charset="0"/>
              </a:rPr>
              <a:t>prineslo drugačne </a:t>
            </a:r>
            <a:r>
              <a:rPr lang="sl-SI" sz="2300" dirty="0" smtClean="0">
                <a:latin typeface="Sitka Heading" panose="02000505000000020004" pitchFamily="2" charset="0"/>
              </a:rPr>
              <a:t>spremembe</a:t>
            </a:r>
            <a:endParaRPr lang="sl-SI" sz="2300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>
                <a:latin typeface="Sitka Heading" panose="02000505000000020004" pitchFamily="2" charset="0"/>
              </a:rPr>
              <a:t>Predvsem naj temelji na </a:t>
            </a:r>
            <a:r>
              <a:rPr lang="sl-SI" sz="2300" dirty="0" smtClean="0">
                <a:latin typeface="Sitka Heading" panose="02000505000000020004" pitchFamily="2" charset="0"/>
              </a:rPr>
              <a:t>odkritemu </a:t>
            </a:r>
            <a:r>
              <a:rPr lang="sl-SI" sz="23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pogovoru </a:t>
            </a:r>
            <a:r>
              <a:rPr lang="sl-SI" sz="2300" b="1" dirty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med </a:t>
            </a:r>
            <a:r>
              <a:rPr lang="sl-SI" sz="23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partnerjema</a:t>
            </a:r>
            <a:endParaRPr lang="sl-SI" sz="2300" b="1" dirty="0">
              <a:solidFill>
                <a:schemeClr val="accent1">
                  <a:lumMod val="50000"/>
                </a:schemeClr>
              </a:solidFill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b="1" dirty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Vzemita si čas drug za </a:t>
            </a:r>
            <a:r>
              <a:rPr lang="sl-SI" sz="2300" b="1" dirty="0" smtClean="0">
                <a:solidFill>
                  <a:schemeClr val="accent1">
                    <a:lumMod val="50000"/>
                  </a:schemeClr>
                </a:solidFill>
                <a:latin typeface="Sitka Heading" panose="02000505000000020004" pitchFamily="2" charset="0"/>
              </a:rPr>
              <a:t>drugega</a:t>
            </a:r>
            <a:endParaRPr lang="sl-SI" sz="2300" b="1" dirty="0">
              <a:solidFill>
                <a:schemeClr val="accent1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26" y="3855308"/>
            <a:ext cx="5512241" cy="2893927"/>
          </a:xfrm>
          <a:prstGeom prst="rect">
            <a:avLst/>
          </a:prstGeom>
        </p:spPr>
      </p:pic>
      <p:sp>
        <p:nvSpPr>
          <p:cNvPr id="2" name="Zaokroži kota na diagonali pravokotnika 1"/>
          <p:cNvSpPr/>
          <p:nvPr/>
        </p:nvSpPr>
        <p:spPr>
          <a:xfrm>
            <a:off x="88202" y="85606"/>
            <a:ext cx="7169202" cy="4218536"/>
          </a:xfrm>
          <a:prstGeom prst="round2DiagRect">
            <a:avLst>
              <a:gd name="adj1" fmla="val 16667"/>
              <a:gd name="adj2" fmla="val 1344"/>
            </a:avLst>
          </a:prstGeom>
          <a:solidFill>
            <a:schemeClr val="bg1"/>
          </a:solidFill>
          <a:ln w="38100"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2400" b="1" dirty="0">
                <a:solidFill>
                  <a:schemeClr val="tx1"/>
                </a:solidFill>
                <a:latin typeface="Sitka Heading" panose="02000505000000020004" pitchFamily="2" charset="0"/>
              </a:rPr>
              <a:t>SPOLNOST PO PORODU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l-SI" sz="2400" b="1" dirty="0">
              <a:solidFill>
                <a:schemeClr val="tx1"/>
              </a:solidFill>
              <a:latin typeface="Sitka Heading" panose="02000505000000020004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Se </a:t>
            </a:r>
            <a:r>
              <a:rPr lang="sl-SI" sz="2400" dirty="0">
                <a:solidFill>
                  <a:schemeClr val="accent2"/>
                </a:solidFill>
                <a:latin typeface="Sitka Heading" panose="02000505000000020004" pitchFamily="2" charset="0"/>
              </a:rPr>
              <a:t>ne priporoča, dokler traja čišča </a:t>
            </a: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(prvih 6 tednov)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Možen </a:t>
            </a:r>
            <a:r>
              <a:rPr lang="sl-SI" sz="2400" dirty="0">
                <a:solidFill>
                  <a:schemeClr val="accent2"/>
                </a:solidFill>
                <a:latin typeface="Sitka Heading" panose="02000505000000020004" pitchFamily="2" charset="0"/>
              </a:rPr>
              <a:t>boleč prvi spolni odnos  </a:t>
            </a: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po porodu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Sluznica nožnice je </a:t>
            </a:r>
            <a:r>
              <a:rPr lang="sl-SI" sz="2400" dirty="0">
                <a:solidFill>
                  <a:schemeClr val="accent2"/>
                </a:solidFill>
                <a:latin typeface="Sitka Heading" panose="02000505000000020004" pitchFamily="2" charset="0"/>
              </a:rPr>
              <a:t>tanka in suha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Priporoča se uporaba  </a:t>
            </a:r>
            <a:r>
              <a:rPr lang="sl-SI" sz="2400" dirty="0" err="1">
                <a:solidFill>
                  <a:schemeClr val="tx1"/>
                </a:solidFill>
                <a:latin typeface="Sitka Heading" panose="02000505000000020004" pitchFamily="2" charset="0"/>
              </a:rPr>
              <a:t>lubrikantov</a:t>
            </a:r>
            <a:endParaRPr lang="sl-SI" sz="2400" dirty="0">
              <a:solidFill>
                <a:schemeClr val="tx1"/>
              </a:solidFill>
              <a:latin typeface="Sitka Heading" panose="02000505000000020004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accent2"/>
                </a:solidFill>
                <a:latin typeface="Sitka Heading" panose="02000505000000020004" pitchFamily="2" charset="0"/>
              </a:rPr>
              <a:t>Iztekanje mleka </a:t>
            </a: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ob vzburjenosti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/>
                </a:solidFill>
                <a:latin typeface="Sitka Heading" panose="02000505000000020004" pitchFamily="2" charset="0"/>
              </a:rPr>
              <a:t>Možnost zmanjšane želje po spolnosti pri </a:t>
            </a:r>
            <a:r>
              <a:rPr lang="sl-SI" sz="2400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ženski/partnerju</a:t>
            </a:r>
            <a:endParaRPr lang="sl-SI" sz="2400" dirty="0">
              <a:solidFill>
                <a:schemeClr val="tx1"/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02" y="175880"/>
            <a:ext cx="4393965" cy="26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9412" y="825846"/>
            <a:ext cx="7172404" cy="818538"/>
          </a:xfrm>
        </p:spPr>
        <p:txBody>
          <a:bodyPr>
            <a:normAutofit/>
          </a:bodyPr>
          <a:lstStyle/>
          <a:p>
            <a:pPr algn="ctr"/>
            <a:r>
              <a:rPr lang="sl-SI" sz="2800" b="1" smtClean="0">
                <a:solidFill>
                  <a:schemeClr val="accent2"/>
                </a:solidFill>
              </a:rPr>
              <a:t>POPORODNE </a:t>
            </a:r>
            <a:r>
              <a:rPr lang="sl-SI" sz="2800" b="1" dirty="0">
                <a:solidFill>
                  <a:schemeClr val="accent2"/>
                </a:solidFill>
              </a:rPr>
              <a:t>TEŽAVE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83126" y="1910252"/>
            <a:ext cx="10673123" cy="22468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400" b="1" dirty="0"/>
              <a:t>otožnost</a:t>
            </a:r>
            <a:r>
              <a:rPr lang="sl-SI" b="1" dirty="0"/>
              <a:t> </a:t>
            </a:r>
            <a:r>
              <a:rPr lang="sl-SI" dirty="0"/>
              <a:t>(izzveni do 10 dneva, hormonsko </a:t>
            </a:r>
            <a:r>
              <a:rPr lang="sl-SI" dirty="0" smtClean="0"/>
              <a:t>(ne)ravnovesje</a:t>
            </a:r>
            <a:endParaRPr lang="sl-SI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400" b="1" dirty="0" smtClean="0"/>
              <a:t>depresija </a:t>
            </a:r>
            <a:r>
              <a:rPr lang="sl-SI" dirty="0"/>
              <a:t>(izbruh kadarkoli tekom prvega leta po porodu)</a:t>
            </a:r>
            <a:endParaRPr lang="sl-SI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2400" b="1" dirty="0" smtClean="0"/>
              <a:t>psihoza </a:t>
            </a:r>
            <a:r>
              <a:rPr lang="sl-SI" dirty="0"/>
              <a:t>(halucinacije, tremor, zmedenost, možnost samomora in </a:t>
            </a:r>
            <a:r>
              <a:rPr lang="sl-SI" dirty="0" err="1"/>
              <a:t>infanticida</a:t>
            </a:r>
            <a:r>
              <a:rPr lang="sl-SI" dirty="0"/>
              <a:t>)</a:t>
            </a:r>
            <a:endParaRPr lang="sl-SI" b="1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637774" y="2090057"/>
            <a:ext cx="645463" cy="345781"/>
          </a:xfrm>
          <a:prstGeom prst="rightArrow">
            <a:avLst>
              <a:gd name="adj1" fmla="val 45122"/>
              <a:gd name="adj2" fmla="val 83333"/>
            </a:avLst>
          </a:prstGeom>
          <a:ln/>
          <a:effectLst>
            <a:reflection blurRad="6350" stA="50000" endA="300" endPos="55500" dist="50800" dir="5400000" sy="-100000" algn="bl" rotWithShape="0"/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esna puščica 4"/>
          <p:cNvSpPr/>
          <p:nvPr/>
        </p:nvSpPr>
        <p:spPr>
          <a:xfrm>
            <a:off x="637772" y="2724949"/>
            <a:ext cx="645463" cy="345781"/>
          </a:xfrm>
          <a:prstGeom prst="rightArrow">
            <a:avLst>
              <a:gd name="adj1" fmla="val 45122"/>
              <a:gd name="adj2" fmla="val 85556"/>
            </a:avLst>
          </a:prstGeom>
          <a:ln/>
          <a:effectLst>
            <a:reflection blurRad="6350" stA="50000" endA="300" endPos="55500" dist="50800" dir="5400000" sy="-100000" algn="bl" rotWithShape="0"/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637771" y="3428999"/>
            <a:ext cx="645463" cy="345781"/>
          </a:xfrm>
          <a:prstGeom prst="rightArrow">
            <a:avLst>
              <a:gd name="adj1" fmla="val 45122"/>
              <a:gd name="adj2" fmla="val 85556"/>
            </a:avLst>
          </a:prstGeom>
          <a:ln/>
          <a:effectLst>
            <a:reflection blurRad="6350" stA="50000" endA="300" endPos="55500" dist="50800" dir="5400000" sy="-100000" algn="bl" rotWithShape="0"/>
            <a:softEdge rad="3175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6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6790" y="761999"/>
            <a:ext cx="8355745" cy="664949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Sitka Text" panose="02000505000000020004" pitchFamily="2" charset="0"/>
              </a:rPr>
              <a:t>POPORODNA OTOŽNOST (BABY BLUES</a:t>
            </a:r>
            <a:r>
              <a:rPr lang="sl-SI" sz="3200" b="1" dirty="0" smtClean="0">
                <a:latin typeface="Sitka Text" panose="02000505000000020004" pitchFamily="2" charset="0"/>
              </a:rPr>
              <a:t>)</a:t>
            </a:r>
            <a:endParaRPr lang="sl-SI" sz="3200" dirty="0">
              <a:latin typeface="Sitka Text" panose="02000505000000020004" pitchFamily="2" charset="0"/>
            </a:endParaRP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15"/>
          </p:nvPr>
        </p:nvSpPr>
        <p:spPr>
          <a:xfrm>
            <a:off x="76841" y="2704779"/>
            <a:ext cx="3634548" cy="23305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nenadne </a:t>
            </a:r>
            <a:r>
              <a:rPr lang="sl-SI" sz="2200" dirty="0">
                <a:latin typeface="Sitka Text" panose="02000505000000020004" pitchFamily="2" charset="0"/>
              </a:rPr>
              <a:t>hormonske spremembe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prihod </a:t>
            </a:r>
            <a:r>
              <a:rPr lang="sl-SI" sz="2200" dirty="0">
                <a:latin typeface="Sitka Text" panose="02000505000000020004" pitchFamily="2" charset="0"/>
              </a:rPr>
              <a:t>iz porodnišnice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nova </a:t>
            </a:r>
            <a:r>
              <a:rPr lang="sl-SI" sz="2200" dirty="0">
                <a:latin typeface="Sitka Text" panose="02000505000000020004" pitchFamily="2" charset="0"/>
              </a:rPr>
              <a:t>vloga </a:t>
            </a:r>
            <a:r>
              <a:rPr lang="sl-SI" sz="2200" dirty="0" smtClean="0">
                <a:latin typeface="Sitka Text" panose="02000505000000020004" pitchFamily="2" charset="0"/>
              </a:rPr>
              <a:t>(materinstvo) </a:t>
            </a:r>
            <a:endParaRPr lang="sl-SI" sz="2200" dirty="0">
              <a:latin typeface="Sitka Text" panose="02000505000000020004" pitchFamily="2" charset="0"/>
            </a:endParaRPr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6"/>
          </p:nvPr>
        </p:nvSpPr>
        <p:spPr>
          <a:xfrm>
            <a:off x="4153378" y="2704779"/>
            <a:ext cx="3456432" cy="31120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nenadne </a:t>
            </a:r>
            <a:r>
              <a:rPr lang="sl-SI" sz="2200" dirty="0">
                <a:latin typeface="Sitka Text" panose="02000505000000020004" pitchFamily="2" charset="0"/>
              </a:rPr>
              <a:t>spremembe razpoloženja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težave </a:t>
            </a:r>
            <a:r>
              <a:rPr lang="sl-SI" sz="2200" dirty="0">
                <a:latin typeface="Sitka Text" panose="02000505000000020004" pitchFamily="2" charset="0"/>
              </a:rPr>
              <a:t>s spanjem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zmanjšanje </a:t>
            </a:r>
            <a:r>
              <a:rPr lang="sl-SI" sz="2200" dirty="0">
                <a:latin typeface="Sitka Text" panose="02000505000000020004" pitchFamily="2" charset="0"/>
              </a:rPr>
              <a:t>teka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razdražljivost</a:t>
            </a:r>
            <a:endParaRPr lang="sl-SI" sz="2200" dirty="0">
              <a:latin typeface="Sitka Text" panose="02000505000000020004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tesnobnost</a:t>
            </a:r>
            <a:endParaRPr lang="sl-SI" sz="2200" dirty="0">
              <a:latin typeface="Sitka Text" panose="02000505000000020004" pitchFamily="2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ranljivost</a:t>
            </a:r>
            <a:endParaRPr lang="sl-SI" sz="2200" dirty="0">
              <a:latin typeface="Sitka Text" panose="02000505000000020004" pitchFamily="2" charset="0"/>
            </a:endParaRPr>
          </a:p>
        </p:txBody>
      </p:sp>
      <p:sp>
        <p:nvSpPr>
          <p:cNvPr id="9" name="Označba mesta besedila 8"/>
          <p:cNvSpPr>
            <a:spLocks noGrp="1"/>
          </p:cNvSpPr>
          <p:nvPr>
            <p:ph type="body" sz="half" idx="17"/>
          </p:nvPr>
        </p:nvSpPr>
        <p:spPr>
          <a:xfrm>
            <a:off x="8051800" y="2704779"/>
            <a:ext cx="3456432" cy="33141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skrb </a:t>
            </a:r>
            <a:r>
              <a:rPr lang="sl-SI" sz="2200" dirty="0">
                <a:latin typeface="Sitka Text" panose="02000505000000020004" pitchFamily="2" charset="0"/>
              </a:rPr>
              <a:t>za otroka prepustiti drugim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posvetite </a:t>
            </a:r>
            <a:r>
              <a:rPr lang="sl-SI" sz="2200" dirty="0">
                <a:latin typeface="Sitka Text" panose="02000505000000020004" pitchFamily="2" charset="0"/>
              </a:rPr>
              <a:t>se sebi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naspite 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2200" dirty="0">
              <a:latin typeface="Sitka Text" panose="02000505000000020004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200" dirty="0" smtClean="0">
                <a:solidFill>
                  <a:schemeClr val="accent2"/>
                </a:solidFill>
                <a:latin typeface="Sitka Text" panose="02000505000000020004" pitchFamily="2" charset="0"/>
              </a:rPr>
              <a:t>Poporodna </a:t>
            </a:r>
            <a:r>
              <a:rPr lang="sl-SI" sz="2200" dirty="0">
                <a:solidFill>
                  <a:schemeClr val="accent2"/>
                </a:solidFill>
                <a:latin typeface="Sitka Text" panose="02000505000000020004" pitchFamily="2" charset="0"/>
              </a:rPr>
              <a:t>otožnost ni bolezen in se ne zdravi z </a:t>
            </a:r>
            <a:r>
              <a:rPr lang="sl-SI" sz="2200" dirty="0" smtClean="0">
                <a:solidFill>
                  <a:schemeClr val="accent2"/>
                </a:solidFill>
                <a:latin typeface="Sitka Text" panose="02000505000000020004" pitchFamily="2" charset="0"/>
              </a:rPr>
              <a:t>zdravili</a:t>
            </a:r>
            <a:endParaRPr lang="sl-SI" sz="2200" dirty="0">
              <a:solidFill>
                <a:schemeClr val="accent2"/>
              </a:solidFill>
              <a:latin typeface="Sitka Text" panose="02000505000000020004" pitchFamily="2" charset="0"/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652866" y="1762346"/>
            <a:ext cx="2128477" cy="60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Sitka Text" panose="02000505000000020004" pitchFamily="2" charset="0"/>
              </a:rPr>
              <a:t>Vzrok</a:t>
            </a:r>
            <a:endParaRPr lang="sl-SI" sz="2800" dirty="0">
              <a:latin typeface="Sitka Text" panose="02000505000000020004" pitchFamily="2" charset="0"/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4684322" y="1762345"/>
            <a:ext cx="2128477" cy="60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Sitka Text" panose="02000505000000020004" pitchFamily="2" charset="0"/>
              </a:rPr>
              <a:t>Znaki</a:t>
            </a:r>
            <a:endParaRPr lang="sl-SI" sz="2800" dirty="0">
              <a:latin typeface="Sitka Text" panose="02000505000000020004" pitchFamily="2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8715778" y="1762344"/>
            <a:ext cx="2128477" cy="60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Sitka Text" panose="02000505000000020004" pitchFamily="2" charset="0"/>
              </a:rPr>
              <a:t>Pomoč</a:t>
            </a:r>
            <a:endParaRPr lang="sl-SI" sz="28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1099" y="607407"/>
            <a:ext cx="8242032" cy="975937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Sitka Text" panose="02000505000000020004" pitchFamily="2" charset="0"/>
              </a:rPr>
              <a:t>POPORODNA DEPRESIJA IN TESNOBA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9307" y="2210093"/>
            <a:ext cx="4183593" cy="45696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l-SI" dirty="0">
              <a:latin typeface="Sitka Text" panose="02000505000000020004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>
                <a:latin typeface="Sitka Text" panose="02000505000000020004" pitchFamily="2" charset="0"/>
              </a:rPr>
              <a:t>ž</a:t>
            </a:r>
            <a:r>
              <a:rPr lang="sl-SI" dirty="0" smtClean="0">
                <a:latin typeface="Sitka Text" panose="02000505000000020004" pitchFamily="2" charset="0"/>
              </a:rPr>
              <a:t>alost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napadi </a:t>
            </a:r>
            <a:r>
              <a:rPr lang="sl-SI" dirty="0">
                <a:latin typeface="Sitka Text" panose="02000505000000020004" pitchFamily="2" charset="0"/>
              </a:rPr>
              <a:t>panike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brez energije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nezainteresiranost </a:t>
            </a:r>
            <a:r>
              <a:rPr lang="sl-SI" dirty="0">
                <a:latin typeface="Sitka Text" panose="02000505000000020004" pitchFamily="2" charset="0"/>
              </a:rPr>
              <a:t>zase in za </a:t>
            </a:r>
            <a:r>
              <a:rPr lang="sl-SI" dirty="0" smtClean="0">
                <a:latin typeface="Sitka Text" panose="02000505000000020004" pitchFamily="2" charset="0"/>
              </a:rPr>
              <a:t>otroka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občutek </a:t>
            </a:r>
            <a:r>
              <a:rPr lang="sl-SI" dirty="0">
                <a:latin typeface="Sitka Text" panose="02000505000000020004" pitchFamily="2" charset="0"/>
              </a:rPr>
              <a:t>krivde, manjvrednosti  </a:t>
            </a:r>
            <a:endParaRPr lang="sl-SI" dirty="0" smtClean="0">
              <a:latin typeface="Sitka Text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razmišljanje </a:t>
            </a:r>
            <a:r>
              <a:rPr lang="sl-SI" dirty="0">
                <a:latin typeface="Sitka Text" panose="02000505000000020004" pitchFamily="2" charset="0"/>
              </a:rPr>
              <a:t>o poškodovanju sebe ali </a:t>
            </a:r>
            <a:r>
              <a:rPr lang="sl-SI" dirty="0" smtClean="0">
                <a:latin typeface="Sitka Text" panose="02000505000000020004" pitchFamily="2" charset="0"/>
              </a:rPr>
              <a:t>otroka</a:t>
            </a:r>
            <a:endParaRPr lang="sl-SI" dirty="0">
              <a:latin typeface="Sitka Text" panose="02000505000000020004" pitchFamily="2" charset="0"/>
            </a:endParaRPr>
          </a:p>
        </p:txBody>
      </p:sp>
      <p:sp>
        <p:nvSpPr>
          <p:cNvPr id="9" name="PoljeZBesedilom 2"/>
          <p:cNvSpPr txBox="1"/>
          <p:nvPr/>
        </p:nvSpPr>
        <p:spPr>
          <a:xfrm>
            <a:off x="7512907" y="2536196"/>
            <a:ext cx="447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l-SI" sz="2200" dirty="0" smtClean="0">
              <a:latin typeface="Sitka Text" panose="0200050500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delitev skrbi za otroka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pogovor s strokovno usposobljenimi ljudmi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200" dirty="0" smtClean="0">
                <a:latin typeface="Sitka Text" panose="02000505000000020004" pitchFamily="2" charset="0"/>
              </a:rPr>
              <a:t>pogovor z ženskami, ki so to  same doživele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240126" y="1583344"/>
            <a:ext cx="1506070" cy="55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dirty="0" smtClean="0">
                <a:latin typeface="Sitka Text" panose="02000505000000020004" pitchFamily="2" charset="0"/>
              </a:rPr>
              <a:t>Znaki</a:t>
            </a:r>
            <a:endParaRPr lang="sl-SI" sz="2200" dirty="0">
              <a:latin typeface="Sitka Text" panose="02000505000000020004" pitchFamily="2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9166127" y="1583344"/>
            <a:ext cx="1506070" cy="55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dirty="0" smtClean="0">
                <a:latin typeface="Sitka Text" panose="02000505000000020004" pitchFamily="2" charset="0"/>
              </a:rPr>
              <a:t>Pomoč</a:t>
            </a:r>
            <a:endParaRPr lang="sl-SI" sz="2200" dirty="0">
              <a:latin typeface="Sitka Text" panose="02000505000000020004" pitchFamily="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01" y="1985319"/>
            <a:ext cx="2931205" cy="43968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457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0161" y="57242"/>
            <a:ext cx="6715845" cy="102600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sl-SI" sz="3400" b="1" dirty="0" smtClean="0">
                <a:solidFill>
                  <a:schemeClr val="accent2">
                    <a:lumMod val="50000"/>
                  </a:schemeClr>
                </a:solidFill>
                <a:latin typeface="Sitka Text" panose="02000505000000020004" pitchFamily="2" charset="0"/>
              </a:rPr>
              <a:t>KAJ SE DOGAJA S TELESOM ?</a:t>
            </a:r>
            <a:endParaRPr lang="sl-SI" sz="3400" b="1" dirty="0">
              <a:solidFill>
                <a:schemeClr val="accent2">
                  <a:lumMod val="50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469557" y="2446638"/>
            <a:ext cx="1899031" cy="147842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b="1" dirty="0">
                <a:latin typeface="Sitka Text" panose="02000505000000020004" pitchFamily="2" charset="0"/>
              </a:rPr>
              <a:t>Krčenje </a:t>
            </a:r>
            <a:r>
              <a:rPr lang="sl-SI" sz="2200" dirty="0" smtClean="0">
                <a:latin typeface="Sitka Text" panose="02000505000000020004" pitchFamily="2" charset="0"/>
              </a:rPr>
              <a:t>maternice</a:t>
            </a:r>
            <a:endParaRPr lang="sl-SI" sz="2200" dirty="0">
              <a:latin typeface="Sitka Text" panose="02000505000000020004" pitchFamily="2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4292475" y="5420376"/>
            <a:ext cx="2981407" cy="112058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dirty="0">
                <a:latin typeface="Sitka Text" panose="02000505000000020004" pitchFamily="2" charset="0"/>
              </a:rPr>
              <a:t>Procesi celjenja maternice (</a:t>
            </a:r>
            <a:r>
              <a:rPr lang="sl-SI" sz="2200" b="1" dirty="0">
                <a:latin typeface="Sitka Text" panose="02000505000000020004" pitchFamily="2" charset="0"/>
              </a:rPr>
              <a:t>čišča</a:t>
            </a:r>
            <a:r>
              <a:rPr lang="sl-SI" sz="2200" dirty="0">
                <a:latin typeface="Sitka Text" panose="02000505000000020004" pitchFamily="2" charset="0"/>
              </a:rPr>
              <a:t>)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284045" y="5082746"/>
            <a:ext cx="3421652" cy="162285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dirty="0" smtClean="0">
                <a:latin typeface="Sitka Text" panose="02000505000000020004" pitchFamily="2" charset="0"/>
              </a:rPr>
              <a:t>Nastajanje mleka</a:t>
            </a:r>
          </a:p>
          <a:p>
            <a:pPr algn="ctr"/>
            <a:r>
              <a:rPr lang="sl-SI" sz="2200" b="1" dirty="0" smtClean="0">
                <a:latin typeface="Sitka Text" panose="02000505000000020004" pitchFamily="2" charset="0"/>
              </a:rPr>
              <a:t>Laktacija</a:t>
            </a:r>
          </a:p>
          <a:p>
            <a:pPr algn="ctr"/>
            <a:r>
              <a:rPr lang="sl-SI" sz="2200" dirty="0" smtClean="0">
                <a:latin typeface="Sitka Text" panose="02000505000000020004" pitchFamily="2" charset="0"/>
              </a:rPr>
              <a:t> </a:t>
            </a:r>
            <a:r>
              <a:rPr lang="sl-SI" sz="2200" dirty="0">
                <a:latin typeface="Sitka Text" panose="02000505000000020004" pitchFamily="2" charset="0"/>
              </a:rPr>
              <a:t>(</a:t>
            </a:r>
            <a:r>
              <a:rPr lang="sl-SI" sz="2200" dirty="0" err="1">
                <a:latin typeface="Sitka Text" panose="02000505000000020004" pitchFamily="2" charset="0"/>
              </a:rPr>
              <a:t>kolostrum</a:t>
            </a:r>
            <a:r>
              <a:rPr lang="sl-SI" sz="2200" dirty="0">
                <a:latin typeface="Sitka Text" panose="02000505000000020004" pitchFamily="2" charset="0"/>
              </a:rPr>
              <a:t>, prehodno, zrelo mleko)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7579906" y="5255741"/>
            <a:ext cx="3978767" cy="144985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b="1" dirty="0" err="1">
                <a:latin typeface="Sitka Text" panose="02000505000000020004" pitchFamily="2" charset="0"/>
              </a:rPr>
              <a:t>Ovarijska</a:t>
            </a:r>
            <a:r>
              <a:rPr lang="sl-SI" sz="2200" b="1" dirty="0">
                <a:latin typeface="Sitka Text" panose="02000505000000020004" pitchFamily="2" charset="0"/>
              </a:rPr>
              <a:t> </a:t>
            </a:r>
            <a:r>
              <a:rPr lang="sl-SI" sz="2200" b="1" dirty="0" smtClean="0">
                <a:latin typeface="Sitka Text" panose="02000505000000020004" pitchFamily="2" charset="0"/>
              </a:rPr>
              <a:t>aktivnost</a:t>
            </a:r>
          </a:p>
          <a:p>
            <a:pPr algn="ctr"/>
            <a:r>
              <a:rPr lang="sl-SI" sz="2200" dirty="0" smtClean="0">
                <a:latin typeface="Sitka Text" panose="02000505000000020004" pitchFamily="2" charset="0"/>
              </a:rPr>
              <a:t>(pri </a:t>
            </a:r>
            <a:r>
              <a:rPr lang="sl-SI" sz="2200" dirty="0">
                <a:latin typeface="Sitka Text" panose="02000505000000020004" pitchFamily="2" charset="0"/>
              </a:rPr>
              <a:t>doječih materah se ovulacija pojavi kasneje)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9761302" y="2446638"/>
            <a:ext cx="1944666" cy="147842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dirty="0" err="1">
                <a:latin typeface="Sitka Text" panose="02000505000000020004" pitchFamily="2" charset="0"/>
              </a:rPr>
              <a:t>Involucijski</a:t>
            </a:r>
            <a:r>
              <a:rPr lang="sl-SI" sz="2200" dirty="0">
                <a:latin typeface="Sitka Text" panose="02000505000000020004" pitchFamily="2" charset="0"/>
              </a:rPr>
              <a:t> </a:t>
            </a:r>
            <a:r>
              <a:rPr lang="sl-SI" sz="2200" dirty="0" smtClean="0">
                <a:latin typeface="Sitka Text" panose="02000505000000020004" pitchFamily="2" charset="0"/>
              </a:rPr>
              <a:t>procesi</a:t>
            </a:r>
          </a:p>
          <a:p>
            <a:pPr algn="ctr"/>
            <a:r>
              <a:rPr lang="sl-SI" sz="2200" dirty="0" smtClean="0">
                <a:latin typeface="Sitka Text" panose="02000505000000020004" pitchFamily="2" charset="0"/>
              </a:rPr>
              <a:t>(</a:t>
            </a:r>
            <a:r>
              <a:rPr lang="sl-SI" sz="2200" dirty="0">
                <a:latin typeface="Sitka Text" panose="02000505000000020004" pitchFamily="2" charset="0"/>
              </a:rPr>
              <a:t>↓ organov)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19099" r="150" b="18919"/>
          <a:stretch/>
        </p:blipFill>
        <p:spPr>
          <a:xfrm>
            <a:off x="2794492" y="903757"/>
            <a:ext cx="6603016" cy="40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66729" y="102828"/>
            <a:ext cx="4064026" cy="703278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Poporodna psihoza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14768" y="799140"/>
            <a:ext cx="5967949" cy="60588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dirty="0" smtClean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dirty="0" smtClean="0">
                <a:latin typeface="Sitka Text" panose="02000505000000020004" pitchFamily="2" charset="0"/>
              </a:rPr>
              <a:t>Potrebna </a:t>
            </a:r>
            <a:r>
              <a:rPr lang="sl-SI" b="1" dirty="0">
                <a:latin typeface="Sitka Text" panose="02000505000000020004" pitchFamily="2" charset="0"/>
              </a:rPr>
              <a:t>takojšnja </a:t>
            </a:r>
            <a:r>
              <a:rPr lang="sl-SI" b="1" dirty="0" smtClean="0">
                <a:latin typeface="Sitka Text" panose="02000505000000020004" pitchFamily="2" charset="0"/>
              </a:rPr>
              <a:t>psihiatrična pomoč</a:t>
            </a:r>
          </a:p>
          <a:p>
            <a:pPr marL="0" indent="0">
              <a:buNone/>
            </a:pPr>
            <a:r>
              <a:rPr lang="sl-SI" dirty="0" smtClean="0">
                <a:latin typeface="Sitka Text" panose="02000505000000020004" pitchFamily="2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 smtClean="0">
                <a:latin typeface="Sitka Text" panose="02000505000000020004" pitchFamily="2" charset="0"/>
              </a:rPr>
              <a:t>Običajno </a:t>
            </a:r>
            <a:r>
              <a:rPr lang="sl-SI" dirty="0">
                <a:latin typeface="Sitka Text" panose="02000505000000020004" pitchFamily="2" charset="0"/>
              </a:rPr>
              <a:t>v prvem mesecu po </a:t>
            </a:r>
            <a:r>
              <a:rPr lang="sl-SI" dirty="0" smtClean="0">
                <a:latin typeface="Sitka Text" panose="02000505000000020004" pitchFamily="2" charset="0"/>
              </a:rPr>
              <a:t>porodu</a:t>
            </a:r>
            <a:endParaRPr lang="sl-SI" dirty="0">
              <a:latin typeface="Sitka Text" panose="02000505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 smtClean="0">
                <a:latin typeface="Sitka Text" panose="02000505000000020004" pitchFamily="2" charset="0"/>
              </a:rPr>
              <a:t>Traja </a:t>
            </a:r>
            <a:r>
              <a:rPr lang="sl-SI" dirty="0">
                <a:latin typeface="Sitka Text" panose="02000505000000020004" pitchFamily="2" charset="0"/>
              </a:rPr>
              <a:t>od 6 tednov do 6 </a:t>
            </a:r>
            <a:r>
              <a:rPr lang="sl-SI" dirty="0" smtClean="0">
                <a:latin typeface="Sitka Text" panose="02000505000000020004" pitchFamily="2" charset="0"/>
              </a:rPr>
              <a:t>mesecev</a:t>
            </a:r>
            <a:endParaRPr lang="sl-SI" dirty="0">
              <a:latin typeface="Sitka Text" panose="02000505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dirty="0" smtClean="0">
              <a:latin typeface="Sitka Text" panose="02000505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 smtClean="0">
                <a:latin typeface="Sitka Text" panose="02000505000000020004" pitchFamily="2" charset="0"/>
              </a:rPr>
              <a:t>Znaki</a:t>
            </a:r>
            <a:r>
              <a:rPr lang="sl-SI" dirty="0">
                <a:latin typeface="Sitka Text" panose="02000505000000020004" pitchFamily="2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izguba </a:t>
            </a:r>
            <a:r>
              <a:rPr lang="sl-SI" dirty="0">
                <a:latin typeface="Sitka Text" panose="02000505000000020004" pitchFamily="2" charset="0"/>
              </a:rPr>
              <a:t>stika z resničnostjo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Halucinacije</a:t>
            </a:r>
            <a:endParaRPr lang="sl-SI" dirty="0">
              <a:latin typeface="Sitka Text" panose="02000505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dirty="0" smtClean="0">
                <a:latin typeface="Sitka Text" panose="02000505000000020004" pitchFamily="2" charset="0"/>
              </a:rPr>
              <a:t>Nemir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l-SI" dirty="0">
              <a:latin typeface="Sitka Text" panose="02000505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 smtClean="0">
                <a:latin typeface="Sitka Text" panose="02000505000000020004" pitchFamily="2" charset="0"/>
              </a:rPr>
              <a:t>Hospitalizacija </a:t>
            </a:r>
            <a:r>
              <a:rPr lang="sl-SI" dirty="0">
                <a:latin typeface="Sitka Text" panose="02000505000000020004" pitchFamily="2" charset="0"/>
              </a:rPr>
              <a:t>in takojšnje </a:t>
            </a:r>
            <a:r>
              <a:rPr lang="sl-SI" dirty="0" smtClean="0">
                <a:latin typeface="Sitka Text" panose="02000505000000020004" pitchFamily="2" charset="0"/>
              </a:rPr>
              <a:t>zdravljenje</a:t>
            </a:r>
            <a:endParaRPr lang="sl-SI" dirty="0">
              <a:latin typeface="Sitka Text" panose="02000505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dirty="0" smtClean="0">
              <a:latin typeface="Sitka Text" panose="02000505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 smtClean="0">
                <a:latin typeface="Sitka Text" panose="02000505000000020004" pitchFamily="2" charset="0"/>
              </a:rPr>
              <a:t>Pogosto </a:t>
            </a:r>
            <a:r>
              <a:rPr lang="sl-SI" dirty="0">
                <a:latin typeface="Sitka Text" panose="02000505000000020004" pitchFamily="2" charset="0"/>
              </a:rPr>
              <a:t>se </a:t>
            </a:r>
            <a:r>
              <a:rPr lang="sl-SI" dirty="0" smtClean="0">
                <a:latin typeface="Sitka Text" panose="02000505000000020004" pitchFamily="2" charset="0"/>
              </a:rPr>
              <a:t>ponovi ob naslednjem porodu</a:t>
            </a:r>
            <a:endParaRPr lang="sl-SI" dirty="0">
              <a:latin typeface="Sitka Text" panose="02000505000000020004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102828"/>
            <a:ext cx="4740297" cy="31619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3473585"/>
            <a:ext cx="4740297" cy="31619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633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04735" y="494269"/>
            <a:ext cx="8131023" cy="3435179"/>
          </a:xfrm>
          <a:ln w="381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300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sz="2500" b="1" dirty="0" smtClean="0">
                <a:latin typeface="Sitka Text" panose="02000505000000020004" pitchFamily="2" charset="0"/>
              </a:rPr>
              <a:t>Triki</a:t>
            </a:r>
            <a:r>
              <a:rPr lang="sl-SI" sz="2500" b="1" dirty="0">
                <a:latin typeface="Sitka Text" panose="02000505000000020004" pitchFamily="2" charset="0"/>
              </a:rPr>
              <a:t>, ki pomagajo umiriti </a:t>
            </a:r>
            <a:r>
              <a:rPr lang="sl-SI" sz="2500" b="1" dirty="0" smtClean="0">
                <a:latin typeface="Sitka Text" panose="02000505000000020004" pitchFamily="2" charset="0"/>
              </a:rPr>
              <a:t>novorojenčka</a:t>
            </a:r>
          </a:p>
          <a:p>
            <a:pPr marL="0" indent="0">
              <a:buNone/>
            </a:pPr>
            <a:r>
              <a:rPr lang="sl-SI" sz="2300" dirty="0" smtClean="0">
                <a:latin typeface="Sitka Text" panose="02000505000000020004" pitchFamily="2" charset="0"/>
              </a:rPr>
              <a:t>(pogruntavščine </a:t>
            </a:r>
            <a:r>
              <a:rPr lang="sl-SI" sz="2300" dirty="0">
                <a:latin typeface="Sitka Text" panose="02000505000000020004" pitchFamily="2" charset="0"/>
              </a:rPr>
              <a:t>in testiranja v praksi mnogih ''utrujenih'' staršev</a:t>
            </a:r>
            <a:r>
              <a:rPr lang="sl-SI" sz="2300" dirty="0" smtClean="0">
                <a:latin typeface="Sitka Text" panose="02000505000000020004" pitchFamily="2" charset="0"/>
              </a:rPr>
              <a:t>)</a:t>
            </a:r>
            <a:endParaRPr lang="sl-SI" sz="2300" dirty="0">
              <a:latin typeface="Sitka Text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>
                <a:latin typeface="Sitka Text" panose="02000505000000020004" pitchFamily="2" charset="0"/>
              </a:rPr>
              <a:t>sesanje</a:t>
            </a:r>
            <a:r>
              <a:rPr lang="sl-SI" sz="2300" dirty="0">
                <a:latin typeface="Sitka Text" panose="02000505000000020004" pitchFamily="2" charset="0"/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>
                <a:latin typeface="Sitka Text" panose="02000505000000020004" pitchFamily="2" charset="0"/>
              </a:rPr>
              <a:t>vožnja </a:t>
            </a:r>
            <a:r>
              <a:rPr lang="sl-SI" sz="2300" dirty="0">
                <a:latin typeface="Sitka Text" panose="02000505000000020004" pitchFamily="2" charset="0"/>
              </a:rPr>
              <a:t>v avtomobilu,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>
                <a:latin typeface="Sitka Text" panose="02000505000000020004" pitchFamily="2" charset="0"/>
              </a:rPr>
              <a:t>prižgana </a:t>
            </a:r>
            <a:r>
              <a:rPr lang="sl-SI" sz="2300" dirty="0">
                <a:latin typeface="Sitka Text" panose="02000505000000020004" pitchFamily="2" charset="0"/>
              </a:rPr>
              <a:t>napa v kuhinji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>
                <a:latin typeface="Sitka Text" panose="02000505000000020004" pitchFamily="2" charset="0"/>
              </a:rPr>
              <a:t>prižgan </a:t>
            </a:r>
            <a:r>
              <a:rPr lang="sl-SI" sz="2300" dirty="0">
                <a:latin typeface="Sitka Text" panose="02000505000000020004" pitchFamily="2" charset="0"/>
              </a:rPr>
              <a:t>sušilec za </a:t>
            </a:r>
            <a:r>
              <a:rPr lang="sl-SI" sz="2300" dirty="0" smtClean="0">
                <a:latin typeface="Sitka Text" panose="02000505000000020004" pitchFamily="2" charset="0"/>
              </a:rPr>
              <a:t>lase</a:t>
            </a:r>
            <a:endParaRPr lang="sl-SI" sz="2300" b="1" dirty="0">
              <a:latin typeface="Sitka Text" panose="02000505000000020004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46" y="3566984"/>
            <a:ext cx="4537479" cy="31642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9" y="304799"/>
            <a:ext cx="3729764" cy="5535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12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16334" y="659640"/>
            <a:ext cx="5136135" cy="1137237"/>
          </a:xfrm>
        </p:spPr>
        <p:txBody>
          <a:bodyPr>
            <a:noAutofit/>
          </a:bodyPr>
          <a:lstStyle/>
          <a:p>
            <a:pPr algn="just"/>
            <a:r>
              <a:rPr lang="sl-SI" sz="3600" b="1" dirty="0">
                <a:solidFill>
                  <a:schemeClr val="accent2">
                    <a:lumMod val="50000"/>
                  </a:schemeClr>
                </a:solidFill>
              </a:rPr>
              <a:t>KRČENJE </a:t>
            </a:r>
            <a:r>
              <a:rPr lang="sl-SI" sz="3600" b="1" dirty="0" smtClean="0">
                <a:solidFill>
                  <a:schemeClr val="accent2">
                    <a:lumMod val="50000"/>
                  </a:schemeClr>
                </a:solidFill>
              </a:rPr>
              <a:t>MATERNICE</a:t>
            </a:r>
            <a:endParaRPr lang="sl-SI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47719" y="1680519"/>
            <a:ext cx="5955957" cy="4933495"/>
          </a:xfrm>
          <a:ln w="571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2300" dirty="0" smtClean="0">
                <a:latin typeface="Sitka Text" panose="02000505000000020004" pitchFamily="2" charset="0"/>
              </a:rPr>
              <a:t> </a:t>
            </a:r>
            <a:r>
              <a:rPr lang="sl-SI" sz="2300" dirty="0">
                <a:latin typeface="Sitka Text" panose="02000505000000020004" pitchFamily="2" charset="0"/>
              </a:rPr>
              <a:t>Še po porodu se mora maternica močno </a:t>
            </a:r>
            <a:r>
              <a:rPr lang="sl-SI" sz="2300" dirty="0" smtClean="0">
                <a:latin typeface="Sitka Text" panose="02000505000000020004" pitchFamily="2" charset="0"/>
              </a:rPr>
              <a:t>krčiti</a:t>
            </a:r>
            <a:endParaRPr lang="sl-SI" sz="2300" dirty="0">
              <a:latin typeface="Sitka Text" panose="02000505000000020004" pitchFamily="2" charset="0"/>
            </a:endParaRPr>
          </a:p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2300" dirty="0">
                <a:latin typeface="Sitka Text" panose="02000505000000020004" pitchFamily="2" charset="0"/>
              </a:rPr>
              <a:t> S tem se v 6 – 8 tednih skoraj vrne na velikost kot je bila pred </a:t>
            </a:r>
            <a:r>
              <a:rPr lang="sl-SI" sz="2300" dirty="0" smtClean="0">
                <a:latin typeface="Sitka Text" panose="02000505000000020004" pitchFamily="2" charset="0"/>
              </a:rPr>
              <a:t>nosečnostjo</a:t>
            </a:r>
            <a:endParaRPr lang="sl-SI" sz="2300" dirty="0">
              <a:latin typeface="Sitka Text" panose="02000505000000020004" pitchFamily="2" charset="0"/>
            </a:endParaRPr>
          </a:p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2300" dirty="0">
                <a:latin typeface="Sitka Text" panose="02000505000000020004" pitchFamily="2" charset="0"/>
              </a:rPr>
              <a:t> Z dojenjem se maternica močneje krči</a:t>
            </a:r>
          </a:p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2300" dirty="0" smtClean="0">
                <a:latin typeface="Sitka Text" panose="02000505000000020004" pitchFamily="2" charset="0"/>
              </a:rPr>
              <a:t>Po </a:t>
            </a:r>
            <a:r>
              <a:rPr lang="sl-SI" sz="2300" dirty="0">
                <a:latin typeface="Sitka Text" panose="02000505000000020004" pitchFamily="2" charset="0"/>
              </a:rPr>
              <a:t>vsakem naslednjem porodu je krčenje v začetku običajno bolj </a:t>
            </a:r>
            <a:r>
              <a:rPr lang="sl-SI" sz="2300" dirty="0" smtClean="0">
                <a:latin typeface="Sitka Text" panose="02000505000000020004" pitchFamily="2" charset="0"/>
              </a:rPr>
              <a:t>boleče</a:t>
            </a:r>
            <a:endParaRPr lang="sl-SI" sz="2300" dirty="0">
              <a:latin typeface="Sitka Text" panose="02000505000000020004" pitchFamily="2" charset="0"/>
            </a:endParaRPr>
          </a:p>
          <a:p>
            <a:pPr mar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l-SI" sz="2300" dirty="0">
                <a:latin typeface="Sitka Text" panose="02000505000000020004" pitchFamily="2" charset="0"/>
              </a:rPr>
              <a:t> Tablete proti </a:t>
            </a:r>
            <a:r>
              <a:rPr lang="sl-SI" sz="2300" dirty="0" smtClean="0">
                <a:latin typeface="Sitka Text" panose="02000505000000020004" pitchFamily="2" charset="0"/>
              </a:rPr>
              <a:t>bolečinam</a:t>
            </a:r>
            <a:endParaRPr lang="sl-SI" sz="2300" dirty="0">
              <a:latin typeface="Sitka Text" panose="02000505000000020004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3" y="271946"/>
            <a:ext cx="4892659" cy="634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4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6">
                <a:lumMod val="20000"/>
                <a:lumOff val="80000"/>
                <a:alpha val="99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05262" y="2850777"/>
            <a:ext cx="2556862" cy="889108"/>
          </a:xfrm>
        </p:spPr>
        <p:txBody>
          <a:bodyPr>
            <a:normAutofit/>
          </a:bodyPr>
          <a:lstStyle/>
          <a:p>
            <a:pPr algn="ctr"/>
            <a:r>
              <a:rPr lang="sl-SI" sz="4200" b="1" dirty="0" smtClean="0">
                <a:solidFill>
                  <a:schemeClr val="accent2">
                    <a:lumMod val="50000"/>
                  </a:schemeClr>
                </a:solidFill>
                <a:latin typeface="Sitka Text" panose="02000505000000020004" pitchFamily="2" charset="0"/>
              </a:rPr>
              <a:t>ČIŠČA</a:t>
            </a:r>
            <a:endParaRPr lang="sl-SI" sz="4200" b="1" dirty="0">
              <a:solidFill>
                <a:schemeClr val="accent2">
                  <a:lumMod val="50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>
          <a:xfrm>
            <a:off x="222837" y="0"/>
            <a:ext cx="7583821" cy="6485324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500" b="1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BARVA:</a:t>
            </a:r>
            <a:endParaRPr lang="sl-SI" altLang="sl-SI" sz="2500" dirty="0">
              <a:solidFill>
                <a:schemeClr val="tx1"/>
              </a:solidFill>
              <a:latin typeface="Sitka Text" panose="02000505000000020004" pitchFamily="2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 2. dan je čišča krvava s krvnimi </a:t>
            </a:r>
            <a:r>
              <a:rPr lang="sl-SI" altLang="sl-SI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strdki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l-SI" altLang="sl-SI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 4. dan je rdeča </a:t>
            </a:r>
            <a:endParaRPr lang="sl-SI" altLang="sl-SI" dirty="0" smtClean="0">
              <a:solidFill>
                <a:schemeClr val="tx1"/>
              </a:solidFill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l-SI" altLang="sl-SI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 6. dan je </a:t>
            </a:r>
            <a:r>
              <a:rPr lang="sl-SI" altLang="sl-SI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rjava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altLang="sl-SI" dirty="0" smtClean="0">
              <a:solidFill>
                <a:schemeClr val="tx1"/>
              </a:solidFill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l-SI" altLang="sl-SI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 8. dan je čišča </a:t>
            </a:r>
            <a:r>
              <a:rPr lang="sl-SI" altLang="sl-SI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rumena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(prisotnost levkocitov</a:t>
            </a:r>
            <a:r>
              <a:rPr lang="sl-SI" altLang="sl-SI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l-SI" altLang="sl-SI" i="1" dirty="0" smtClean="0">
              <a:solidFill>
                <a:schemeClr val="tx1"/>
              </a:solidFill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l-SI" altLang="sl-SI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dnevu je </a:t>
            </a:r>
            <a:r>
              <a:rPr lang="sl-SI" altLang="sl-SI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altLang="sl-SI" dirty="0" smtClean="0">
              <a:solidFill>
                <a:schemeClr val="tx1"/>
              </a:solidFill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l-SI" altLang="sl-SI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l-SI" altLang="sl-SI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do 4. tednih postane izcedek </a:t>
            </a:r>
            <a:r>
              <a:rPr lang="sl-SI" altLang="sl-SI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normalen</a:t>
            </a:r>
            <a:r>
              <a:rPr lang="sl-SI" altLang="sl-SI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altLang="sl-SI" b="1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l-SI" altLang="sl-SI" sz="2500" dirty="0">
              <a:solidFill>
                <a:schemeClr val="tx1"/>
              </a:solidFill>
              <a:latin typeface="Sitka Text" panose="02000505000000020004" pitchFamily="2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500" b="1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sl-SI" altLang="sl-SI" sz="2500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na začetku obilna, kasneje pa se količina čišče manjša</a:t>
            </a:r>
            <a:r>
              <a:rPr lang="sl-SI" altLang="sl-SI" sz="2500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500" dirty="0">
              <a:solidFill>
                <a:schemeClr val="tx1"/>
              </a:solidFill>
              <a:latin typeface="Sitka Text" panose="02000505000000020004" pitchFamily="2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500" b="1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GOSTOTA </a:t>
            </a:r>
            <a:r>
              <a:rPr lang="sl-SI" altLang="sl-SI" sz="2500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spreminja skladno s količino čišče</a:t>
            </a:r>
            <a:r>
              <a:rPr lang="sl-SI" altLang="sl-SI" sz="2500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500" dirty="0">
              <a:solidFill>
                <a:schemeClr val="tx1"/>
              </a:solidFill>
              <a:latin typeface="Sitka Text" panose="02000505000000020004" pitchFamily="2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500" b="1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VONJ</a:t>
            </a:r>
            <a:r>
              <a:rPr lang="sl-SI" altLang="sl-SI" sz="2500" dirty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če ima čišča vonj po trohnobi je to lahko znak </a:t>
            </a:r>
            <a:r>
              <a:rPr lang="sl-SI" altLang="sl-SI" sz="2500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infekcije (nad </a:t>
            </a:r>
            <a:r>
              <a:rPr lang="sl-SI" altLang="sl-SI" sz="2500" b="1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38,5 </a:t>
            </a:r>
            <a:r>
              <a:rPr lang="sl-SI" altLang="sl-SI" sz="2500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stopinj </a:t>
            </a:r>
            <a:r>
              <a:rPr lang="sl-SI" altLang="sl-SI" sz="2500" dirty="0" err="1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celzije</a:t>
            </a:r>
            <a:r>
              <a:rPr lang="sl-SI" altLang="sl-SI" sz="2500" dirty="0" smtClean="0">
                <a:solidFill>
                  <a:schemeClr val="tx1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l-SI" altLang="sl-SI" sz="2500" dirty="0">
              <a:solidFill>
                <a:schemeClr val="tx1"/>
              </a:solidFill>
              <a:latin typeface="Sitka Text" panose="02000505000000020004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l-SI" sz="2500" dirty="0" smtClean="0">
              <a:solidFill>
                <a:schemeClr val="tx1"/>
              </a:solidFill>
              <a:latin typeface="Sitka Text" panose="02000505000000020004" pitchFamily="2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042622" y="654058"/>
            <a:ext cx="4149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200" dirty="0" smtClean="0">
                <a:latin typeface="Sitka Text" panose="02000505000000020004" pitchFamily="2" charset="0"/>
              </a:rPr>
              <a:t>Traja od 3 do 6 tednov po porodu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200" dirty="0" smtClean="0">
                <a:latin typeface="Sitka Text" panose="02000505000000020004" pitchFamily="2" charset="0"/>
              </a:rPr>
              <a:t>Vložki iz naravnih materialov</a:t>
            </a:r>
            <a:endParaRPr lang="sl-SI" sz="2200" dirty="0">
              <a:latin typeface="Sitka Text" panose="0200050500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200" dirty="0" smtClean="0">
                <a:latin typeface="Sitka Text" panose="02000505000000020004" pitchFamily="2" charset="0"/>
              </a:rPr>
              <a:t>Pomembno je opazovanje barve, količine in vonja</a:t>
            </a:r>
          </a:p>
        </p:txBody>
      </p:sp>
      <p:sp>
        <p:nvSpPr>
          <p:cNvPr id="5" name="Dvojni okrogli oklepaj 4"/>
          <p:cNvSpPr/>
          <p:nvPr/>
        </p:nvSpPr>
        <p:spPr>
          <a:xfrm>
            <a:off x="8569939" y="3649916"/>
            <a:ext cx="3027508" cy="2504996"/>
          </a:xfrm>
          <a:prstGeom prst="bracketPair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sl-SI" sz="2200" b="1" dirty="0">
                <a:latin typeface="Sitka Text" panose="02000505000000020004" pitchFamily="2" charset="0"/>
              </a:rPr>
              <a:t>Izločajo se kri, nekrotična plast maternice, bakterije v materničnem vratu</a:t>
            </a:r>
          </a:p>
        </p:txBody>
      </p:sp>
      <p:sp>
        <p:nvSpPr>
          <p:cNvPr id="7" name="Dvojni okrogli oklepaj 6"/>
          <p:cNvSpPr/>
          <p:nvPr/>
        </p:nvSpPr>
        <p:spPr>
          <a:xfrm>
            <a:off x="7976027" y="324402"/>
            <a:ext cx="4156256" cy="2690638"/>
          </a:xfrm>
          <a:prstGeom prst="bracketPair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2">
                  <a:lumMod val="50000"/>
                </a:schemeClr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7385955"/>
              </p:ext>
            </p:extLst>
          </p:nvPr>
        </p:nvGraphicFramePr>
        <p:xfrm>
          <a:off x="756866" y="1095737"/>
          <a:ext cx="10539080" cy="375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4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110" y="553065"/>
            <a:ext cx="11783961" cy="1017638"/>
          </a:xfrm>
        </p:spPr>
        <p:txBody>
          <a:bodyPr>
            <a:normAutofit/>
          </a:bodyPr>
          <a:lstStyle/>
          <a:p>
            <a:pPr algn="l"/>
            <a:r>
              <a:rPr lang="sl-SI" sz="2800" b="1" dirty="0"/>
              <a:t>POTEK DNEVA NA ODDELKU ZA OTROČNICE </a:t>
            </a:r>
            <a:r>
              <a:rPr lang="sl-SI" sz="2800" b="1" dirty="0" smtClean="0"/>
              <a:t>IN NOVOROJENČKE</a:t>
            </a:r>
            <a:r>
              <a:rPr lang="sl-SI" sz="2800" b="1" dirty="0"/>
              <a:t/>
            </a:r>
            <a:br>
              <a:rPr lang="sl-SI" sz="2800" b="1" dirty="0"/>
            </a:b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110" y="1150374"/>
            <a:ext cx="5184924" cy="56423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dirty="0" smtClean="0"/>
              <a:t>Zjutraj </a:t>
            </a:r>
            <a:r>
              <a:rPr lang="sl-SI" sz="2000" b="1" dirty="0"/>
              <a:t>tehtanje</a:t>
            </a:r>
            <a:r>
              <a:rPr lang="sl-SI" sz="2000" dirty="0"/>
              <a:t> </a:t>
            </a:r>
            <a:r>
              <a:rPr lang="sl-SI" sz="2000" dirty="0" smtClean="0"/>
              <a:t>ter </a:t>
            </a:r>
            <a:r>
              <a:rPr lang="sl-SI" sz="2000" b="1" dirty="0"/>
              <a:t>nega</a:t>
            </a:r>
            <a:r>
              <a:rPr lang="sl-SI" sz="2000" dirty="0"/>
              <a:t> </a:t>
            </a:r>
            <a:r>
              <a:rPr lang="sl-SI" sz="2000" dirty="0" smtClean="0"/>
              <a:t>otrok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sl-SI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b="1" dirty="0"/>
              <a:t>2. dan pokaže sestra nego otroka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sl-SI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b="1" dirty="0" smtClean="0"/>
              <a:t>Prva vizita </a:t>
            </a:r>
            <a:r>
              <a:rPr lang="sl-SI" sz="2000" dirty="0"/>
              <a:t>sobnega zdravnika za otročnice </a:t>
            </a:r>
            <a:r>
              <a:rPr lang="sl-SI" sz="2000" dirty="0" smtClean="0"/>
              <a:t>in vizita za novorojenčke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sl-SI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dirty="0" smtClean="0"/>
              <a:t>10.30 </a:t>
            </a:r>
            <a:r>
              <a:rPr lang="sl-SI" sz="2000" dirty="0"/>
              <a:t>in 11.30 </a:t>
            </a:r>
            <a:r>
              <a:rPr lang="sl-SI" sz="2000" dirty="0" smtClean="0"/>
              <a:t>obiski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sl-SI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b="1" dirty="0" smtClean="0"/>
              <a:t>Različni </a:t>
            </a:r>
            <a:r>
              <a:rPr lang="sl-SI" sz="2000" b="1" dirty="0"/>
              <a:t>pregledi </a:t>
            </a:r>
            <a:r>
              <a:rPr lang="sl-SI" sz="2000" dirty="0"/>
              <a:t>za otročnice in </a:t>
            </a:r>
            <a:r>
              <a:rPr lang="sl-SI" sz="2000" dirty="0" smtClean="0"/>
              <a:t>otroke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sl-SI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dirty="0" smtClean="0"/>
              <a:t>16.00 </a:t>
            </a:r>
            <a:r>
              <a:rPr lang="sl-SI" sz="2000" dirty="0"/>
              <a:t>in 17.00 obiski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sl-SI" sz="2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b="1" dirty="0" smtClean="0"/>
              <a:t>Druga popoldanska </a:t>
            </a:r>
            <a:r>
              <a:rPr lang="sl-SI" sz="2000" b="1" dirty="0"/>
              <a:t>vizita </a:t>
            </a:r>
            <a:r>
              <a:rPr lang="sl-SI" sz="2000" dirty="0"/>
              <a:t>za otročnice in </a:t>
            </a:r>
            <a:r>
              <a:rPr lang="sl-SI" sz="2000" dirty="0" smtClean="0"/>
              <a:t>novorojenčke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666270" y="1240437"/>
            <a:ext cx="41590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VIZITA za otročnice</a:t>
            </a:r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l-SI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000" dirty="0" smtClean="0"/>
              <a:t>pregled dojk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000" dirty="0" smtClean="0"/>
              <a:t>pregled </a:t>
            </a:r>
            <a:r>
              <a:rPr lang="sl-SI" sz="2000" dirty="0"/>
              <a:t>čišče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2000" dirty="0" smtClean="0"/>
              <a:t>vrh maternice</a:t>
            </a:r>
          </a:p>
          <a:p>
            <a:pPr marL="285750" indent="-285750">
              <a:buFontTx/>
              <a:buChar char="-"/>
            </a:pPr>
            <a:endParaRPr lang="sl-SI" sz="2000" dirty="0"/>
          </a:p>
          <a:p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Otroška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vizita  </a:t>
            </a:r>
          </a:p>
          <a:p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dirty="0" smtClean="0"/>
              <a:t>- </a:t>
            </a:r>
            <a:r>
              <a:rPr lang="sl-SI" sz="2000" dirty="0"/>
              <a:t>napredovanje oziroma izguba teže pri novorojenčku</a:t>
            </a:r>
          </a:p>
          <a:p>
            <a:r>
              <a:rPr lang="sl-SI" sz="2000" dirty="0" smtClean="0"/>
              <a:t>- </a:t>
            </a:r>
            <a:r>
              <a:rPr lang="sl-SI" sz="2000" dirty="0"/>
              <a:t>kontrola dojenja</a:t>
            </a:r>
          </a:p>
          <a:p>
            <a:r>
              <a:rPr lang="sl-SI" sz="2000" dirty="0" smtClean="0"/>
              <a:t>- </a:t>
            </a:r>
            <a:r>
              <a:rPr lang="sl-SI" sz="2000" dirty="0"/>
              <a:t>težave pri </a:t>
            </a:r>
            <a:r>
              <a:rPr lang="sl-SI" sz="2000" dirty="0" smtClean="0"/>
              <a:t>dojenju morebitni </a:t>
            </a:r>
            <a:r>
              <a:rPr lang="sl-SI" sz="2000" dirty="0"/>
              <a:t>zlatenici</a:t>
            </a:r>
          </a:p>
          <a:p>
            <a:endParaRPr lang="sl-SI" sz="2000" dirty="0"/>
          </a:p>
          <a:p>
            <a:r>
              <a:rPr lang="sl-SI" sz="2000" dirty="0"/>
              <a:t>Popoldanska vizita je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krajša</a:t>
            </a:r>
            <a:r>
              <a:rPr lang="sl-SI" sz="2000" dirty="0"/>
              <a:t>, namenjena iskanju trenutnih težav.</a:t>
            </a:r>
          </a:p>
          <a:p>
            <a:endParaRPr lang="sl-SI" sz="2000" dirty="0"/>
          </a:p>
        </p:txBody>
      </p:sp>
      <p:sp>
        <p:nvSpPr>
          <p:cNvPr id="13" name="Puščica dol 12"/>
          <p:cNvSpPr/>
          <p:nvPr/>
        </p:nvSpPr>
        <p:spPr>
          <a:xfrm>
            <a:off x="2262942" y="1570703"/>
            <a:ext cx="434153" cy="4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dol 17"/>
          <p:cNvSpPr/>
          <p:nvPr/>
        </p:nvSpPr>
        <p:spPr>
          <a:xfrm>
            <a:off x="2262942" y="4862819"/>
            <a:ext cx="434153" cy="4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 dol 18"/>
          <p:cNvSpPr/>
          <p:nvPr/>
        </p:nvSpPr>
        <p:spPr>
          <a:xfrm>
            <a:off x="2247573" y="3378754"/>
            <a:ext cx="434153" cy="4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uščica dol 19"/>
          <p:cNvSpPr/>
          <p:nvPr/>
        </p:nvSpPr>
        <p:spPr>
          <a:xfrm>
            <a:off x="2247572" y="2263720"/>
            <a:ext cx="434153" cy="4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uščica dol 20"/>
          <p:cNvSpPr/>
          <p:nvPr/>
        </p:nvSpPr>
        <p:spPr>
          <a:xfrm>
            <a:off x="2262942" y="4105769"/>
            <a:ext cx="434153" cy="4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uščica dol 21"/>
          <p:cNvSpPr/>
          <p:nvPr/>
        </p:nvSpPr>
        <p:spPr>
          <a:xfrm>
            <a:off x="2262942" y="5619869"/>
            <a:ext cx="434153" cy="4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68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7881" y="998924"/>
            <a:ext cx="3583599" cy="1014293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/>
            </a:r>
            <a:br>
              <a:rPr lang="sl-SI" sz="28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</a:b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DOJENJE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V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PORODNIŠNICI</a:t>
            </a:r>
            <a:endParaRPr lang="sl-SI" sz="2800" b="1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half" idx="2"/>
          </p:nvPr>
        </p:nvSpPr>
        <p:spPr>
          <a:xfrm>
            <a:off x="254442" y="2013217"/>
            <a:ext cx="3760967" cy="48447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sl-SI" sz="2200" dirty="0" smtClean="0">
              <a:latin typeface="Sitka Text" panose="0200050500000002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 smtClean="0">
                <a:latin typeface="Sitka Text" panose="02000505000000020004" pitchFamily="2" charset="0"/>
              </a:rPr>
              <a:t> Smo </a:t>
            </a:r>
            <a:r>
              <a:rPr lang="sl-SI" sz="22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novorojenčkom 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prijazna porodnišnica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Sitka Text" panose="02000505000000020004" pitchFamily="2" charset="0"/>
              </a:rPr>
              <a:t>Popolni </a:t>
            </a:r>
            <a:r>
              <a:rPr lang="sl-SI" sz="2200" b="1" dirty="0" err="1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roooming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 – 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Sitka Text" panose="02000505000000020004" pitchFamily="2" charset="0"/>
              </a:rPr>
              <a:t>Dojenje po želji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Sitka Text" panose="02000505000000020004" pitchFamily="2" charset="0"/>
              </a:rPr>
              <a:t> steklo bi naj čim prej po rojstvu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Sitka Text" panose="02000505000000020004" pitchFamily="2" charset="0"/>
              </a:rPr>
              <a:t>Pomoč pri dojenju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Nastavki za bradavice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Sitka Text" panose="02000505000000020004" pitchFamily="2" charset="0"/>
              </a:rPr>
              <a:t>Skrb za bradavice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200" dirty="0">
                <a:latin typeface="Sitka Text" panose="02000505000000020004" pitchFamily="2" charset="0"/>
              </a:rPr>
              <a:t>Hitrejše </a:t>
            </a:r>
            <a:r>
              <a:rPr lang="sl-SI" sz="2200" dirty="0" smtClean="0">
                <a:latin typeface="Sitka Text" panose="02000505000000020004" pitchFamily="2" charset="0"/>
              </a:rPr>
              <a:t>krčenje</a:t>
            </a:r>
            <a:endParaRPr lang="sl-SI" sz="2200" dirty="0">
              <a:latin typeface="Sitka Text" panose="02000505000000020004" pitchFamily="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890052" y="200780"/>
            <a:ext cx="69495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>
                <a:latin typeface="Sitka Text" panose="02000505000000020004" pitchFamily="2" charset="0"/>
              </a:rPr>
              <a:t> Naval mleka 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3. </a:t>
            </a:r>
            <a:r>
              <a:rPr lang="sl-SI" sz="2200" b="1" dirty="0" err="1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oz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 4. dan</a:t>
            </a:r>
          </a:p>
          <a:p>
            <a:r>
              <a:rPr lang="sl-SI" sz="2200" dirty="0">
                <a:latin typeface="Sitka Text" panose="02000505000000020004" pitchFamily="2" charset="0"/>
              </a:rPr>
              <a:t>                     </a:t>
            </a:r>
          </a:p>
          <a:p>
            <a:r>
              <a:rPr lang="sl-SI" sz="2200" dirty="0">
                <a:latin typeface="Sitka Text" panose="02000505000000020004" pitchFamily="2" charset="0"/>
              </a:rPr>
              <a:t> </a:t>
            </a:r>
            <a:r>
              <a:rPr lang="sl-SI" sz="2200" dirty="0" smtClean="0">
                <a:latin typeface="Sitka Text" panose="02000505000000020004" pitchFamily="2" charset="0"/>
              </a:rPr>
              <a:t>Po </a:t>
            </a:r>
            <a:r>
              <a:rPr lang="sl-SI" sz="2200" dirty="0">
                <a:latin typeface="Sitka Text" panose="02000505000000020004" pitchFamily="2" charset="0"/>
              </a:rPr>
              <a:t>carskem rezu, prezgodnjem porodu lahko tudi kakšen dan kasneje</a:t>
            </a:r>
          </a:p>
          <a:p>
            <a:endParaRPr lang="sl-SI" sz="2200" dirty="0">
              <a:latin typeface="Sitka Text" panose="02000505000000020004" pitchFamily="2" charset="0"/>
            </a:endParaRPr>
          </a:p>
          <a:p>
            <a:r>
              <a:rPr lang="sl-SI" sz="2200" dirty="0">
                <a:latin typeface="Sitka Text" panose="02000505000000020004" pitchFamily="2" charset="0"/>
              </a:rPr>
              <a:t> 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Težave z dojkami</a:t>
            </a:r>
            <a:r>
              <a:rPr lang="sl-SI" sz="2200" dirty="0">
                <a:latin typeface="Sitka Text" panose="02000505000000020004" pitchFamily="2" charset="0"/>
              </a:rPr>
              <a:t>: </a:t>
            </a:r>
            <a:endParaRPr lang="sl-SI" sz="2200" dirty="0" smtClean="0">
              <a:latin typeface="Sitka Text" panose="0200050500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Sitka Text" panose="02000505000000020004" pitchFamily="2" charset="0"/>
              </a:rPr>
              <a:t>rdečina </a:t>
            </a:r>
            <a:r>
              <a:rPr lang="sl-SI" sz="2200" dirty="0">
                <a:latin typeface="Sitka Text" panose="02000505000000020004" pitchFamily="2" charset="0"/>
              </a:rPr>
              <a:t>dojke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200" dirty="0" err="1" smtClean="0">
                <a:latin typeface="Sitka Text" panose="02000505000000020004" pitchFamily="2" charset="0"/>
              </a:rPr>
              <a:t>otrdline</a:t>
            </a:r>
            <a:r>
              <a:rPr lang="sl-SI" sz="2200" dirty="0" smtClean="0">
                <a:latin typeface="Sitka Text" panose="02000505000000020004" pitchFamily="2" charset="0"/>
              </a:rPr>
              <a:t> </a:t>
            </a:r>
            <a:r>
              <a:rPr lang="sl-SI" sz="2200" dirty="0">
                <a:latin typeface="Sitka Text" panose="02000505000000020004" pitchFamily="2" charset="0"/>
              </a:rPr>
              <a:t>dojk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Sitka Text" panose="02000505000000020004" pitchFamily="2" charset="0"/>
              </a:rPr>
              <a:t>mastitis</a:t>
            </a:r>
            <a:endParaRPr lang="sl-SI" sz="2200" dirty="0">
              <a:latin typeface="Sitka Text" panose="0200050500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200" dirty="0" smtClean="0">
                <a:latin typeface="Sitka Text" panose="02000505000000020004" pitchFamily="2" charset="0"/>
              </a:rPr>
              <a:t>razpokane oziroma ranjene </a:t>
            </a:r>
            <a:r>
              <a:rPr lang="sl-SI" sz="2200" dirty="0">
                <a:latin typeface="Sitka Text" panose="02000505000000020004" pitchFamily="2" charset="0"/>
              </a:rPr>
              <a:t>bradavice</a:t>
            </a:r>
          </a:p>
          <a:p>
            <a:endParaRPr lang="sl-SI" sz="2200" dirty="0">
              <a:latin typeface="Sitka Text" panose="02000505000000020004" pitchFamily="2" charset="0"/>
            </a:endParaRPr>
          </a:p>
          <a:p>
            <a:r>
              <a:rPr lang="sl-SI" sz="2200" dirty="0" smtClean="0">
                <a:latin typeface="Sitka Text" panose="02000505000000020004" pitchFamily="2" charset="0"/>
              </a:rPr>
              <a:t>Svetovalke </a:t>
            </a:r>
            <a:r>
              <a:rPr lang="sl-SI" sz="2200" dirty="0">
                <a:latin typeface="Sitka Text" panose="02000505000000020004" pitchFamily="2" charset="0"/>
              </a:rPr>
              <a:t>za </a:t>
            </a:r>
            <a:r>
              <a:rPr lang="sl-SI" sz="2200" dirty="0" smtClean="0">
                <a:latin typeface="Sitka Text" panose="02000505000000020004" pitchFamily="2" charset="0"/>
              </a:rPr>
              <a:t>dojenje</a:t>
            </a:r>
            <a:endParaRPr lang="sl-SI" sz="2200" dirty="0">
              <a:latin typeface="Sitka Text" panose="02000505000000020004" pitchFamily="2" charset="0"/>
            </a:endParaRPr>
          </a:p>
          <a:p>
            <a:r>
              <a:rPr lang="sl-SI" sz="2200" dirty="0" smtClean="0">
                <a:latin typeface="Sitka Text" panose="02000505000000020004" pitchFamily="2" charset="0"/>
              </a:rPr>
              <a:t>Skupina </a:t>
            </a:r>
            <a:r>
              <a:rPr lang="sl-SI" sz="2200" dirty="0">
                <a:latin typeface="Sitka Text" panose="02000505000000020004" pitchFamily="2" charset="0"/>
              </a:rPr>
              <a:t>za dojenje  (vsak torek v ZD Adolfa Drolca, Vošnjakova ul., med 13.00 in 14.00 v 6. nadstropju) </a:t>
            </a:r>
          </a:p>
          <a:p>
            <a:r>
              <a:rPr lang="sl-SI" sz="2200" dirty="0">
                <a:latin typeface="Sitka Text" panose="02000505000000020004" pitchFamily="2" charset="0"/>
              </a:rPr>
              <a:t>Različni 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položaji za dojenje</a:t>
            </a:r>
          </a:p>
          <a:p>
            <a:pPr algn="ctr"/>
            <a:endParaRPr lang="sl-SI" sz="2200" dirty="0">
              <a:latin typeface="Sitka Text" panose="02000505000000020004" pitchFamily="2" charset="0"/>
            </a:endParaRPr>
          </a:p>
          <a:p>
            <a:r>
              <a:rPr lang="sl-SI" sz="2200" dirty="0">
                <a:latin typeface="Sitka Text" panose="02000505000000020004" pitchFamily="2" charset="0"/>
              </a:rPr>
              <a:t>Na začetku priporočamo predvsem </a:t>
            </a:r>
            <a:r>
              <a:rPr lang="sl-SI" sz="2200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leže na </a:t>
            </a:r>
            <a:r>
              <a:rPr lang="sl-SI" sz="2200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boku</a:t>
            </a:r>
            <a:endParaRPr lang="sl-SI" sz="2200" b="1" dirty="0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7" name="Dvojni okrogli oklepaj 6"/>
          <p:cNvSpPr/>
          <p:nvPr/>
        </p:nvSpPr>
        <p:spPr>
          <a:xfrm>
            <a:off x="190831" y="2136764"/>
            <a:ext cx="3760967" cy="4653650"/>
          </a:xfrm>
          <a:prstGeom prst="bracketPair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>
                  <a:lumMod val="50000"/>
                </a:schemeClr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3775" y="758380"/>
            <a:ext cx="6326659" cy="689448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>
                <a:latin typeface="Sitka Text" panose="02000505000000020004" pitchFamily="2" charset="0"/>
              </a:rPr>
              <a:t>PREHRANA </a:t>
            </a:r>
            <a:r>
              <a:rPr lang="sl-SI" sz="2800" b="1" dirty="0">
                <a:latin typeface="Sitka Text" panose="02000505000000020004" pitchFamily="2" charset="0"/>
              </a:rPr>
              <a:t>V OBDOBJU </a:t>
            </a:r>
            <a:r>
              <a:rPr lang="sl-SI" sz="2800" b="1" dirty="0" smtClean="0">
                <a:latin typeface="Sitka Text" panose="02000505000000020004" pitchFamily="2" charset="0"/>
              </a:rPr>
              <a:t>DOJENJA</a:t>
            </a:r>
            <a:endParaRPr lang="sl-SI" sz="2800" dirty="0">
              <a:latin typeface="Sitka Text" panose="02000505000000020004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81085" y="1447828"/>
            <a:ext cx="6229830" cy="5200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Pravila: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dirty="0" smtClean="0">
                <a:latin typeface="Sitka Text" panose="02000505000000020004" pitchFamily="2" charset="0"/>
              </a:rPr>
              <a:t>Vse </a:t>
            </a:r>
            <a:r>
              <a:rPr lang="sl-SI" dirty="0">
                <a:latin typeface="Sitka Text" panose="02000505000000020004" pitchFamily="2" charset="0"/>
              </a:rPr>
              <a:t>v majhnih </a:t>
            </a:r>
            <a:r>
              <a:rPr lang="sl-SI" dirty="0" smtClean="0">
                <a:latin typeface="Sitka Text" panose="02000505000000020004" pitchFamily="2" charset="0"/>
              </a:rPr>
              <a:t>količinah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dirty="0" smtClean="0">
                <a:latin typeface="Sitka Text" panose="02000505000000020004" pitchFamily="2" charset="0"/>
              </a:rPr>
              <a:t>Raznolika </a:t>
            </a:r>
            <a:r>
              <a:rPr lang="sl-SI" dirty="0">
                <a:latin typeface="Sitka Text" panose="02000505000000020004" pitchFamily="2" charset="0"/>
              </a:rPr>
              <a:t>in lahka </a:t>
            </a:r>
            <a:r>
              <a:rPr lang="sl-SI" dirty="0" smtClean="0">
                <a:latin typeface="Sitka Text" panose="02000505000000020004" pitchFamily="2" charset="0"/>
              </a:rPr>
              <a:t>hrana</a:t>
            </a:r>
            <a:endParaRPr lang="sl-SI" dirty="0">
              <a:latin typeface="Sitka Text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l-SI" dirty="0">
                <a:latin typeface="Sitka Text" panose="02000505000000020004" pitchFamily="2" charset="0"/>
              </a:rPr>
              <a:t>Dovolj </a:t>
            </a:r>
            <a:r>
              <a:rPr lang="sl-SI" dirty="0" smtClean="0">
                <a:latin typeface="Sitka Text" panose="02000505000000020004" pitchFamily="2" charset="0"/>
              </a:rPr>
              <a:t>tekočine</a:t>
            </a:r>
          </a:p>
          <a:p>
            <a:pPr marL="0" indent="0">
              <a:buNone/>
            </a:pPr>
            <a:endParaRPr lang="sl-SI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b="1" dirty="0">
                <a:latin typeface="Sitka Text" panose="02000505000000020004" pitchFamily="2" charset="0"/>
              </a:rPr>
              <a:t>Nosečnostna sladkorna bolezen:  </a:t>
            </a:r>
          </a:p>
          <a:p>
            <a:pPr marL="0" indent="0">
              <a:buNone/>
            </a:pPr>
            <a:r>
              <a:rPr lang="sl-SI" dirty="0" smtClean="0">
                <a:latin typeface="Sitka Text" panose="02000505000000020004" pitchFamily="2" charset="0"/>
              </a:rPr>
              <a:t>diete </a:t>
            </a:r>
            <a:r>
              <a:rPr lang="sl-SI" dirty="0">
                <a:latin typeface="Sitka Text" panose="02000505000000020004" pitchFamily="2" charset="0"/>
              </a:rPr>
              <a:t>se je priporočljivo držati vsaj </a:t>
            </a:r>
            <a:r>
              <a:rPr lang="sl-SI" dirty="0" smtClean="0">
                <a:latin typeface="Sitka Text" panose="02000505000000020004" pitchFamily="2" charset="0"/>
              </a:rPr>
              <a:t>do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prvega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poporodnega pregleda pri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diabetologu</a:t>
            </a:r>
            <a:r>
              <a:rPr lang="sl-SI" b="1" dirty="0" smtClean="0">
                <a:latin typeface="Sitka Text" panose="02000505000000020004" pitchFamily="2" charset="0"/>
              </a:rPr>
              <a:t>.</a:t>
            </a:r>
          </a:p>
          <a:p>
            <a:pPr marL="0" indent="0">
              <a:buNone/>
            </a:pPr>
            <a:endParaRPr lang="sl-SI" dirty="0">
              <a:latin typeface="Sitka Text" panose="02000505000000020004" pitchFamily="2" charset="0"/>
            </a:endParaRPr>
          </a:p>
          <a:p>
            <a:pPr marL="0" indent="0">
              <a:buNone/>
            </a:pPr>
            <a:r>
              <a:rPr lang="sl-SI" dirty="0" smtClean="0">
                <a:latin typeface="Sitka Text" panose="02000505000000020004" pitchFamily="2" charset="0"/>
              </a:rPr>
              <a:t>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Carski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rez:</a:t>
            </a:r>
          </a:p>
          <a:p>
            <a:pPr marL="0" indent="0">
              <a:buNone/>
            </a:pPr>
            <a:r>
              <a:rPr lang="sl-SI" dirty="0" smtClean="0">
                <a:latin typeface="Sitka Text" panose="02000505000000020004" pitchFamily="2" charset="0"/>
              </a:rPr>
              <a:t>prve </a:t>
            </a:r>
            <a:r>
              <a:rPr lang="sl-SI" dirty="0">
                <a:latin typeface="Sitka Text" panose="02000505000000020004" pitchFamily="2" charset="0"/>
              </a:rPr>
              <a:t>dni posebna </a:t>
            </a:r>
            <a:r>
              <a:rPr lang="sl-SI" dirty="0" smtClean="0">
                <a:latin typeface="Sitka Text" panose="02000505000000020004" pitchFamily="2" charset="0"/>
              </a:rPr>
              <a:t>dieta, kasneje </a:t>
            </a:r>
            <a:r>
              <a:rPr lang="sl-SI" dirty="0">
                <a:latin typeface="Sitka Text" panose="02000505000000020004" pitchFamily="2" charset="0"/>
              </a:rPr>
              <a:t>lahka, raznolika </a:t>
            </a:r>
            <a:r>
              <a:rPr lang="sl-SI" dirty="0" smtClean="0">
                <a:latin typeface="Sitka Text" panose="02000505000000020004" pitchFamily="2" charset="0"/>
              </a:rPr>
              <a:t>prehrana</a:t>
            </a:r>
            <a:endParaRPr lang="sl-SI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1932</Words>
  <Application>Microsoft Office PowerPoint</Application>
  <PresentationFormat>Širokozaslonsko</PresentationFormat>
  <Paragraphs>391</Paragraphs>
  <Slides>31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40" baseType="lpstr">
      <vt:lpstr>Algerian</vt:lpstr>
      <vt:lpstr>Arial</vt:lpstr>
      <vt:lpstr>Calibri</vt:lpstr>
      <vt:lpstr>Century Gothic</vt:lpstr>
      <vt:lpstr>Sitka Heading</vt:lpstr>
      <vt:lpstr>Sitka Text</vt:lpstr>
      <vt:lpstr>Times New Roman</vt:lpstr>
      <vt:lpstr>Wingdings</vt:lpstr>
      <vt:lpstr>Sled pare</vt:lpstr>
      <vt:lpstr>Poporodno obdobje</vt:lpstr>
      <vt:lpstr>PowerPointova predstavitev</vt:lpstr>
      <vt:lpstr>KAJ SE DOGAJA S TELESOM ?</vt:lpstr>
      <vt:lpstr>KRČENJE MATERNICE</vt:lpstr>
      <vt:lpstr>ČIŠČA</vt:lpstr>
      <vt:lpstr>PowerPointova predstavitev</vt:lpstr>
      <vt:lpstr>POTEK DNEVA NA ODDELKU ZA OTROČNICE IN NOVOROJENČKE </vt:lpstr>
      <vt:lpstr> DOJENJE V PORODNIŠNICI</vt:lpstr>
      <vt:lpstr>PREHRANA V OBDOBJU DOJENJA</vt:lpstr>
      <vt:lpstr>Splošne informacije porodnišnice</vt:lpstr>
      <vt:lpstr>PowerPointova predstavitev</vt:lpstr>
      <vt:lpstr>PowerPointova predstavitev</vt:lpstr>
      <vt:lpstr>PATRONAŽNA SESTRA</vt:lpstr>
      <vt:lpstr>DOMA SMO</vt:lpstr>
      <vt:lpstr>PowerPointova predstavitev</vt:lpstr>
      <vt:lpstr>Krči</vt:lpstr>
      <vt:lpstr>VARNOST NOVOROJENČKA</vt:lpstr>
      <vt:lpstr>OTROČNICA</vt:lpstr>
      <vt:lpstr>PowerPointova predstavitev</vt:lpstr>
      <vt:lpstr>ŠIVI PO PORODu</vt:lpstr>
      <vt:lpstr>PowerPointova predstavitev</vt:lpstr>
      <vt:lpstr>KDAJ NAZAJ V PORODNIŠNICO-OTROČNICA</vt:lpstr>
      <vt:lpstr>NEONATALNA AMBULANTA</vt:lpstr>
      <vt:lpstr>MENSTRUACIJA</vt:lpstr>
      <vt:lpstr>PowerPointova predstavitev</vt:lpstr>
      <vt:lpstr>PowerPointova predstavitev</vt:lpstr>
      <vt:lpstr>POPORODNE TEŽAVE</vt:lpstr>
      <vt:lpstr>POPORODNA OTOŽNOST (BABY BLUES)</vt:lpstr>
      <vt:lpstr>POPORODNA DEPRESIJA IN TESNOBA</vt:lpstr>
      <vt:lpstr>Poporodna psihoza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Poporodno obdobje</dc:title>
  <dc:creator>Tamara Košec</dc:creator>
  <cp:lastModifiedBy>Nina MLAKAR</cp:lastModifiedBy>
  <cp:revision>117</cp:revision>
  <dcterms:created xsi:type="dcterms:W3CDTF">2018-06-25T09:20:39Z</dcterms:created>
  <dcterms:modified xsi:type="dcterms:W3CDTF">2020-05-11T07:10:35Z</dcterms:modified>
</cp:coreProperties>
</file>